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47"/>
  </p:notesMasterIdLst>
  <p:sldIdLst>
    <p:sldId id="683" r:id="rId3"/>
    <p:sldId id="507" r:id="rId4"/>
    <p:sldId id="570" r:id="rId5"/>
    <p:sldId id="431" r:id="rId6"/>
    <p:sldId id="581" r:id="rId7"/>
    <p:sldId id="582" r:id="rId8"/>
    <p:sldId id="669" r:id="rId9"/>
    <p:sldId id="635" r:id="rId10"/>
    <p:sldId id="631" r:id="rId11"/>
    <p:sldId id="632" r:id="rId12"/>
    <p:sldId id="633" r:id="rId13"/>
    <p:sldId id="638" r:id="rId14"/>
    <p:sldId id="657" r:id="rId15"/>
    <p:sldId id="672" r:id="rId16"/>
    <p:sldId id="671" r:id="rId17"/>
    <p:sldId id="636" r:id="rId18"/>
    <p:sldId id="643" r:id="rId19"/>
    <p:sldId id="659" r:id="rId20"/>
    <p:sldId id="588" r:id="rId21"/>
    <p:sldId id="589" r:id="rId22"/>
    <p:sldId id="591" r:id="rId23"/>
    <p:sldId id="592" r:id="rId24"/>
    <p:sldId id="593" r:id="rId25"/>
    <p:sldId id="594" r:id="rId26"/>
    <p:sldId id="595" r:id="rId27"/>
    <p:sldId id="596" r:id="rId28"/>
    <p:sldId id="597" r:id="rId29"/>
    <p:sldId id="598" r:id="rId30"/>
    <p:sldId id="599" r:id="rId31"/>
    <p:sldId id="600" r:id="rId32"/>
    <p:sldId id="675" r:id="rId33"/>
    <p:sldId id="637" r:id="rId34"/>
    <p:sldId id="644" r:id="rId35"/>
    <p:sldId id="661" r:id="rId36"/>
    <p:sldId id="663" r:id="rId37"/>
    <p:sldId id="673" r:id="rId38"/>
    <p:sldId id="674" r:id="rId39"/>
    <p:sldId id="624" r:id="rId40"/>
    <p:sldId id="676" r:id="rId41"/>
    <p:sldId id="677" r:id="rId42"/>
    <p:sldId id="679" r:id="rId43"/>
    <p:sldId id="684" r:id="rId44"/>
    <p:sldId id="685" r:id="rId45"/>
    <p:sldId id="427" r:id="rId46"/>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ng Eva" initials="JE" lastIdx="1" clrIdx="0"/>
  <p:cmAuthor id="1" name="Haller Alexandra" initials="HA" lastIdx="75" clrIdx="1"/>
  <p:cmAuthor id="2" name="Stockhammer Verena" initials="SV" lastIdx="5" clrIdx="2">
    <p:extLst>
      <p:ext uri="{19B8F6BF-5375-455C-9EA6-DF929625EA0E}">
        <p15:presenceInfo xmlns:p15="http://schemas.microsoft.com/office/powerpoint/2012/main" userId="S-1-5-21-2518422877-1314745675-1541441037-48431" providerId="AD"/>
      </p:ext>
    </p:extLst>
  </p:cmAuthor>
  <p:cmAuthor id="3" name="Hofbauer Florian" initials="HF" lastIdx="64" clrIdx="3">
    <p:extLst>
      <p:ext uri="{19B8F6BF-5375-455C-9EA6-DF929625EA0E}">
        <p15:presenceInfo xmlns:p15="http://schemas.microsoft.com/office/powerpoint/2012/main" userId="S-1-5-21-2518422877-1314745675-1541441037-5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84" autoAdjust="0"/>
    <p:restoredTop sz="87844" autoAdjust="0"/>
  </p:normalViewPr>
  <p:slideViewPr>
    <p:cSldViewPr showGuides="1">
      <p:cViewPr varScale="1">
        <p:scale>
          <a:sx n="113" d="100"/>
          <a:sy n="113" d="100"/>
        </p:scale>
        <p:origin x="1589" y="96"/>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notesViewPr>
    <p:cSldViewPr>
      <p:cViewPr varScale="1">
        <p:scale>
          <a:sx n="93" d="100"/>
          <a:sy n="93" d="100"/>
        </p:scale>
        <p:origin x="-3774"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800">
                <a:solidFill>
                  <a:srgbClr val="189BC8"/>
                </a:solidFill>
              </a:defRPr>
            </a:pPr>
            <a:r>
              <a:rPr lang="de-DE" sz="1800" noProof="0" dirty="0" err="1" smtClean="0">
                <a:solidFill>
                  <a:schemeClr val="tx1"/>
                </a:solidFill>
              </a:rPr>
              <a:t>Congestion</a:t>
            </a:r>
            <a:r>
              <a:rPr lang="de-DE" sz="1800" noProof="0" dirty="0" smtClean="0">
                <a:solidFill>
                  <a:schemeClr val="tx1"/>
                </a:solidFill>
              </a:rPr>
              <a:t> in EU-countries 2017 (</a:t>
            </a:r>
            <a:r>
              <a:rPr lang="de-DE" sz="1800" noProof="0" dirty="0" err="1" smtClean="0">
                <a:solidFill>
                  <a:schemeClr val="tx1"/>
                </a:solidFill>
              </a:rPr>
              <a:t>average</a:t>
            </a:r>
            <a:r>
              <a:rPr lang="de-DE" sz="1800" noProof="0" dirty="0" smtClean="0">
                <a:solidFill>
                  <a:schemeClr val="tx1"/>
                </a:solidFill>
              </a:rPr>
              <a:t> </a:t>
            </a:r>
            <a:r>
              <a:rPr lang="de-DE" sz="1800" noProof="0" dirty="0" err="1" smtClean="0">
                <a:solidFill>
                  <a:schemeClr val="tx1"/>
                </a:solidFill>
              </a:rPr>
              <a:t>peak</a:t>
            </a:r>
            <a:r>
              <a:rPr lang="de-DE" sz="1800" noProof="0" dirty="0" smtClean="0">
                <a:solidFill>
                  <a:schemeClr val="tx1"/>
                </a:solidFill>
              </a:rPr>
              <a:t> </a:t>
            </a:r>
            <a:r>
              <a:rPr lang="de-DE" sz="1800" noProof="0" dirty="0" err="1" smtClean="0">
                <a:solidFill>
                  <a:schemeClr val="tx1"/>
                </a:solidFill>
              </a:rPr>
              <a:t>hours</a:t>
            </a:r>
            <a:r>
              <a:rPr lang="de-DE" sz="1800" noProof="0" dirty="0" smtClean="0">
                <a:solidFill>
                  <a:schemeClr val="tx1"/>
                </a:solidFill>
              </a:rPr>
              <a:t> </a:t>
            </a:r>
            <a:r>
              <a:rPr lang="de-DE" sz="1800" noProof="0" dirty="0" err="1" smtClean="0">
                <a:solidFill>
                  <a:schemeClr val="tx1"/>
                </a:solidFill>
              </a:rPr>
              <a:t>spent</a:t>
            </a:r>
            <a:r>
              <a:rPr lang="de-DE" sz="1800" baseline="0" noProof="0" dirty="0" smtClean="0">
                <a:solidFill>
                  <a:schemeClr val="tx1"/>
                </a:solidFill>
              </a:rPr>
              <a:t> in </a:t>
            </a:r>
            <a:r>
              <a:rPr lang="de-DE" sz="1800" baseline="0" noProof="0" dirty="0" err="1" smtClean="0">
                <a:solidFill>
                  <a:schemeClr val="tx1"/>
                </a:solidFill>
              </a:rPr>
              <a:t>congestion</a:t>
            </a:r>
            <a:r>
              <a:rPr lang="de-DE" sz="1800" baseline="0" noProof="0" dirty="0" smtClean="0">
                <a:solidFill>
                  <a:schemeClr val="tx1"/>
                </a:solidFill>
              </a:rPr>
              <a:t>)</a:t>
            </a:r>
            <a:endParaRPr lang="de-DE" sz="1800" noProof="0" dirty="0">
              <a:solidFill>
                <a:schemeClr val="tx1"/>
              </a:solidFill>
            </a:endParaRPr>
          </a:p>
        </c:rich>
      </c:tx>
      <c:layout>
        <c:manualLayout>
          <c:xMode val="edge"/>
          <c:yMode val="edge"/>
          <c:x val="0.12165542071135284"/>
          <c:y val="4.1440420895711955E-2"/>
        </c:manualLayout>
      </c:layout>
      <c:overlay val="0"/>
    </c:title>
    <c:autoTitleDeleted val="0"/>
    <c:plotArea>
      <c:layout/>
      <c:barChart>
        <c:barDir val="col"/>
        <c:grouping val="clustered"/>
        <c:varyColors val="0"/>
        <c:ser>
          <c:idx val="0"/>
          <c:order val="0"/>
          <c:tx>
            <c:strRef>
              <c:f>Sheet1!$B$1</c:f>
              <c:strCache>
                <c:ptCount val="1"/>
                <c:pt idx="0">
                  <c:v>Europe's most congested countries in 2018</c:v>
                </c:pt>
              </c:strCache>
            </c:strRef>
          </c:tx>
          <c:spPr>
            <a:solidFill>
              <a:srgbClr val="189BC8"/>
            </a:solidFill>
          </c:spPr>
          <c:invertIfNegative val="0"/>
          <c:dPt>
            <c:idx val="6"/>
            <c:invertIfNegative val="0"/>
            <c:bubble3D val="0"/>
            <c:spPr>
              <a:solidFill>
                <a:srgbClr val="92D050"/>
              </a:solidFill>
            </c:spPr>
            <c:extLst>
              <c:ext xmlns:c16="http://schemas.microsoft.com/office/drawing/2014/chart" uri="{C3380CC4-5D6E-409C-BE32-E72D297353CC}">
                <c16:uniqueId val="{00000000-4840-4D01-B0FB-A27890F2ED1C}"/>
              </c:ext>
            </c:extLst>
          </c:dPt>
          <c:dLbls>
            <c:dLbl>
              <c:idx val="1"/>
              <c:spPr>
                <a:solidFill>
                  <a:schemeClr val="bg1"/>
                </a:solidFill>
                <a:ln>
                  <a:noFill/>
                </a:ln>
                <a:effectLst/>
              </c:spPr>
              <c:txPr>
                <a:bodyPr/>
                <a:lstStyle/>
                <a:p>
                  <a:pPr>
                    <a:defRPr sz="1200">
                      <a:solidFill>
                        <a:srgbClr val="002E60"/>
                      </a:solidFill>
                    </a:defRPr>
                  </a:pPr>
                  <a:endParaRPr lang="de-DE"/>
                </a:p>
              </c:txPr>
              <c:showLegendKey val="0"/>
              <c:showVal val="1"/>
              <c:showCatName val="0"/>
              <c:showSerName val="0"/>
              <c:showPercent val="0"/>
              <c:showBubbleSize val="0"/>
              <c:extLst>
                <c:ext xmlns:c16="http://schemas.microsoft.com/office/drawing/2014/chart" uri="{C3380CC4-5D6E-409C-BE32-E72D297353CC}">
                  <c16:uniqueId val="{00000000-1255-46DB-B574-E2B7AA084573}"/>
                </c:ext>
              </c:extLst>
            </c:dLbl>
            <c:dLbl>
              <c:idx val="3"/>
              <c:spPr>
                <a:solidFill>
                  <a:schemeClr val="bg1"/>
                </a:solidFill>
                <a:ln>
                  <a:noFill/>
                </a:ln>
                <a:effectLst/>
              </c:spPr>
              <c:txPr>
                <a:bodyPr/>
                <a:lstStyle/>
                <a:p>
                  <a:pPr>
                    <a:defRPr sz="1200">
                      <a:solidFill>
                        <a:srgbClr val="002E60"/>
                      </a:solidFill>
                    </a:defRPr>
                  </a:pPr>
                  <a:endParaRPr lang="de-DE"/>
                </a:p>
              </c:txPr>
              <c:showLegendKey val="0"/>
              <c:showVal val="1"/>
              <c:showCatName val="0"/>
              <c:showSerName val="0"/>
              <c:showPercent val="0"/>
              <c:showBubbleSize val="0"/>
              <c:extLst>
                <c:ext xmlns:c16="http://schemas.microsoft.com/office/drawing/2014/chart" uri="{C3380CC4-5D6E-409C-BE32-E72D297353CC}">
                  <c16:uniqueId val="{00000001-1255-46DB-B574-E2B7AA084573}"/>
                </c:ext>
              </c:extLst>
            </c:dLbl>
            <c:dLbl>
              <c:idx val="7"/>
              <c:spPr>
                <a:solidFill>
                  <a:schemeClr val="bg1"/>
                </a:solidFill>
                <a:ln>
                  <a:noFill/>
                </a:ln>
                <a:effectLst/>
              </c:spPr>
              <c:txPr>
                <a:bodyPr/>
                <a:lstStyle/>
                <a:p>
                  <a:pPr>
                    <a:defRPr sz="1200">
                      <a:solidFill>
                        <a:srgbClr val="002E60"/>
                      </a:solidFill>
                    </a:defRPr>
                  </a:pPr>
                  <a:endParaRPr lang="de-DE"/>
                </a:p>
              </c:txPr>
              <c:showLegendKey val="0"/>
              <c:showVal val="1"/>
              <c:showCatName val="0"/>
              <c:showSerName val="0"/>
              <c:showPercent val="0"/>
              <c:showBubbleSize val="0"/>
              <c:extLst>
                <c:ext xmlns:c16="http://schemas.microsoft.com/office/drawing/2014/chart" uri="{C3380CC4-5D6E-409C-BE32-E72D297353CC}">
                  <c16:uniqueId val="{00000002-1255-46DB-B574-E2B7AA084573}"/>
                </c:ext>
              </c:extLst>
            </c:dLbl>
            <c:dLbl>
              <c:idx val="8"/>
              <c:spPr>
                <a:solidFill>
                  <a:schemeClr val="bg1"/>
                </a:solidFill>
                <a:ln>
                  <a:noFill/>
                </a:ln>
                <a:effectLst/>
              </c:spPr>
              <c:txPr>
                <a:bodyPr/>
                <a:lstStyle/>
                <a:p>
                  <a:pPr>
                    <a:defRPr sz="1200">
                      <a:solidFill>
                        <a:srgbClr val="002E60"/>
                      </a:solidFill>
                    </a:defRPr>
                  </a:pPr>
                  <a:endParaRPr lang="de-DE"/>
                </a:p>
              </c:txPr>
              <c:showLegendKey val="0"/>
              <c:showVal val="1"/>
              <c:showCatName val="0"/>
              <c:showSerName val="0"/>
              <c:showPercent val="0"/>
              <c:showBubbleSize val="0"/>
              <c:extLst>
                <c:ext xmlns:c16="http://schemas.microsoft.com/office/drawing/2014/chart" uri="{C3380CC4-5D6E-409C-BE32-E72D297353CC}">
                  <c16:uniqueId val="{00000003-1255-46DB-B574-E2B7AA084573}"/>
                </c:ext>
              </c:extLst>
            </c:dLbl>
            <c:spPr>
              <a:noFill/>
              <a:ln>
                <a:noFill/>
              </a:ln>
              <a:effectLst/>
            </c:spPr>
            <c:txPr>
              <a:bodyPr/>
              <a:lstStyle/>
              <a:p>
                <a:pPr>
                  <a:defRPr sz="1200">
                    <a:solidFill>
                      <a:srgbClr val="002E60"/>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UK</c:v>
                </c:pt>
                <c:pt idx="1">
                  <c:v>Germany</c:v>
                </c:pt>
                <c:pt idx="2">
                  <c:v>Poland</c:v>
                </c:pt>
                <c:pt idx="3">
                  <c:v>Slovakia</c:v>
                </c:pt>
                <c:pt idx="4">
                  <c:v>Luxembourg</c:v>
                </c:pt>
                <c:pt idx="5">
                  <c:v>Sweden</c:v>
                </c:pt>
                <c:pt idx="6">
                  <c:v>Austria</c:v>
                </c:pt>
                <c:pt idx="7">
                  <c:v>Ireland</c:v>
                </c:pt>
                <c:pt idx="8">
                  <c:v>France</c:v>
                </c:pt>
                <c:pt idx="9">
                  <c:v>Netherlands</c:v>
                </c:pt>
              </c:strCache>
            </c:strRef>
          </c:cat>
          <c:val>
            <c:numRef>
              <c:f>Sheet1!$B$2:$B$11</c:f>
              <c:numCache>
                <c:formatCode>General</c:formatCode>
                <c:ptCount val="10"/>
                <c:pt idx="0">
                  <c:v>31</c:v>
                </c:pt>
                <c:pt idx="1">
                  <c:v>30</c:v>
                </c:pt>
                <c:pt idx="2">
                  <c:v>29</c:v>
                </c:pt>
                <c:pt idx="3">
                  <c:v>29</c:v>
                </c:pt>
                <c:pt idx="4">
                  <c:v>28</c:v>
                </c:pt>
                <c:pt idx="5">
                  <c:v>26</c:v>
                </c:pt>
                <c:pt idx="6">
                  <c:v>25</c:v>
                </c:pt>
                <c:pt idx="7">
                  <c:v>23</c:v>
                </c:pt>
                <c:pt idx="8">
                  <c:v>22</c:v>
                </c:pt>
                <c:pt idx="9">
                  <c:v>22</c:v>
                </c:pt>
              </c:numCache>
            </c:numRef>
          </c:val>
          <c:extLst>
            <c:ext xmlns:c16="http://schemas.microsoft.com/office/drawing/2014/chart" uri="{C3380CC4-5D6E-409C-BE32-E72D297353CC}">
              <c16:uniqueId val="{00000000-5999-4BA4-AE34-C2F7219B7BB2}"/>
            </c:ext>
          </c:extLst>
        </c:ser>
        <c:dLbls>
          <c:showLegendKey val="0"/>
          <c:showVal val="0"/>
          <c:showCatName val="0"/>
          <c:showSerName val="0"/>
          <c:showPercent val="0"/>
          <c:showBubbleSize val="0"/>
        </c:dLbls>
        <c:gapWidth val="150"/>
        <c:axId val="100655872"/>
        <c:axId val="100657408"/>
      </c:barChart>
      <c:catAx>
        <c:axId val="100655872"/>
        <c:scaling>
          <c:orientation val="minMax"/>
        </c:scaling>
        <c:delete val="0"/>
        <c:axPos val="b"/>
        <c:numFmt formatCode="General" sourceLinked="0"/>
        <c:majorTickMark val="out"/>
        <c:minorTickMark val="none"/>
        <c:tickLblPos val="nextTo"/>
        <c:txPr>
          <a:bodyPr/>
          <a:lstStyle/>
          <a:p>
            <a:pPr>
              <a:defRPr sz="1200">
                <a:solidFill>
                  <a:srgbClr val="002E60"/>
                </a:solidFill>
              </a:defRPr>
            </a:pPr>
            <a:endParaRPr lang="de-DE"/>
          </a:p>
        </c:txPr>
        <c:crossAx val="100657408"/>
        <c:crosses val="autoZero"/>
        <c:auto val="1"/>
        <c:lblAlgn val="ctr"/>
        <c:lblOffset val="100"/>
        <c:noMultiLvlLbl val="0"/>
      </c:catAx>
      <c:valAx>
        <c:axId val="100657408"/>
        <c:scaling>
          <c:orientation val="minMax"/>
          <c:max val="51"/>
          <c:min val="0"/>
        </c:scaling>
        <c:delete val="0"/>
        <c:axPos val="l"/>
        <c:majorGridlines/>
        <c:numFmt formatCode="General" sourceLinked="1"/>
        <c:majorTickMark val="out"/>
        <c:minorTickMark val="none"/>
        <c:tickLblPos val="nextTo"/>
        <c:txPr>
          <a:bodyPr/>
          <a:lstStyle/>
          <a:p>
            <a:pPr>
              <a:defRPr sz="1200">
                <a:solidFill>
                  <a:srgbClr val="002E60"/>
                </a:solidFill>
              </a:defRPr>
            </a:pPr>
            <a:endParaRPr lang="de-DE"/>
          </a:p>
        </c:txPr>
        <c:crossAx val="100655872"/>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r>
            <a:rPr lang="en-GB" sz="2400" b="0" noProof="0" dirty="0" smtClean="0"/>
            <a:t>Why we need alternatives in freight transport</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572E14F8-8F9A-4E34-A94A-12746280469D}">
      <dgm:prSet custT="1"/>
      <dgm:spPr/>
      <dgm:t>
        <a:bodyPr/>
        <a:lstStyle/>
        <a:p>
          <a:r>
            <a:rPr lang="en-GB" sz="2400" noProof="0" dirty="0" smtClean="0"/>
            <a:t>Innovative transport concepts</a:t>
          </a:r>
        </a:p>
      </dgm:t>
    </dgm:pt>
    <dgm:pt modelId="{15BE10E6-CE1F-4AAB-AC38-DB3D43C57371}" type="parTrans" cxnId="{6D63C36B-D3FD-4162-B8F9-0881C7A07FC0}">
      <dgm:prSet/>
      <dgm:spPr/>
      <dgm:t>
        <a:bodyPr/>
        <a:lstStyle/>
        <a:p>
          <a:endParaRPr lang="en-GB"/>
        </a:p>
      </dgm:t>
    </dgm:pt>
    <dgm:pt modelId="{7A72DAB2-0BF4-4143-83BD-A727F1BC58F4}" type="sibTrans" cxnId="{6D63C36B-D3FD-4162-B8F9-0881C7A07FC0}">
      <dgm:prSet/>
      <dgm:spPr/>
      <dgm:t>
        <a:bodyPr/>
        <a:lstStyle/>
        <a:p>
          <a:endParaRPr lang="en-GB"/>
        </a:p>
      </dgm:t>
    </dgm:pt>
    <dgm:pt modelId="{D2FBAA6B-0649-4A7D-B8DE-F6658D838F30}">
      <dgm:prSet custT="1"/>
      <dgm:spPr/>
      <dgm:t>
        <a:bodyPr/>
        <a:lstStyle/>
        <a:p>
          <a:r>
            <a:rPr lang="en-GB" sz="2400" noProof="0" dirty="0" smtClean="0"/>
            <a:t>Visionary means of transport</a:t>
          </a:r>
        </a:p>
      </dgm:t>
    </dgm:pt>
    <dgm:pt modelId="{7212CE93-716A-4539-AE99-EF3E2AE99506}" type="parTrans" cxnId="{63B99079-3372-4082-83F3-0475D6A80051}">
      <dgm:prSet/>
      <dgm:spPr/>
      <dgm:t>
        <a:bodyPr/>
        <a:lstStyle/>
        <a:p>
          <a:endParaRPr lang="en-GB"/>
        </a:p>
      </dgm:t>
    </dgm:pt>
    <dgm:pt modelId="{A2417E87-50AA-4831-B47A-6864B3E01D71}" type="sibTrans" cxnId="{63B99079-3372-4082-83F3-0475D6A80051}">
      <dgm:prSet/>
      <dgm:spPr/>
      <dgm:t>
        <a:bodyPr/>
        <a:lstStyle/>
        <a:p>
          <a:endParaRPr lang="en-GB"/>
        </a:p>
      </dgm:t>
    </dgm:pt>
    <dgm:pt modelId="{DE4687DD-8621-4F61-BE24-C6372B415806}">
      <dgm:prSet custT="1"/>
      <dgm:spPr/>
      <dgm:t>
        <a:bodyPr/>
        <a:lstStyle/>
        <a:p>
          <a:r>
            <a:rPr lang="en-GB" sz="2400" noProof="0" dirty="0" smtClean="0"/>
            <a:t>Optimisation of existing means of transport</a:t>
          </a:r>
        </a:p>
      </dgm:t>
    </dgm:pt>
    <dgm:pt modelId="{102FF4A7-9C31-4BA6-A706-367C6F640CCB}" type="parTrans" cxnId="{BDDF0DAA-D977-4C29-9033-0420DCB3901B}">
      <dgm:prSet/>
      <dgm:spPr/>
      <dgm:t>
        <a:bodyPr/>
        <a:lstStyle/>
        <a:p>
          <a:endParaRPr lang="de-DE"/>
        </a:p>
      </dgm:t>
    </dgm:pt>
    <dgm:pt modelId="{2923E918-9D4F-43C4-B7A4-FF493E6287CF}" type="sibTrans" cxnId="{BDDF0DAA-D977-4C29-9033-0420DCB3901B}">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2B62C432-4905-40F9-9530-D2F004B7D3F6}" type="pres">
      <dgm:prSet presAssocID="{98FFCFD7-6EAF-43B3-B073-F90520D80DD2}" presName="text_1" presStyleLbl="node1" presStyleIdx="0" presStyleCnt="4">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4"/>
      <dgm:spPr>
        <a:solidFill>
          <a:srgbClr val="92D050"/>
        </a:solidFill>
      </dgm:spPr>
      <dgm:t>
        <a:bodyPr/>
        <a:lstStyle/>
        <a:p>
          <a:endParaRPr lang="en-GB"/>
        </a:p>
      </dgm:t>
    </dgm:pt>
    <dgm:pt modelId="{44C1C6C5-6F11-4F9A-86DA-53B055375F51}" type="pres">
      <dgm:prSet presAssocID="{DE4687DD-8621-4F61-BE24-C6372B415806}" presName="text_2" presStyleLbl="node1" presStyleIdx="1" presStyleCnt="4">
        <dgm:presLayoutVars>
          <dgm:bulletEnabled val="1"/>
        </dgm:presLayoutVars>
      </dgm:prSet>
      <dgm:spPr/>
      <dgm:t>
        <a:bodyPr/>
        <a:lstStyle/>
        <a:p>
          <a:endParaRPr lang="de-DE"/>
        </a:p>
      </dgm:t>
    </dgm:pt>
    <dgm:pt modelId="{657E0AC1-FC15-49D5-BDC2-2B655A860EA8}" type="pres">
      <dgm:prSet presAssocID="{DE4687DD-8621-4F61-BE24-C6372B415806}" presName="accent_2" presStyleCnt="0"/>
      <dgm:spPr/>
    </dgm:pt>
    <dgm:pt modelId="{B278866A-8BC8-4953-A7B0-44B09C51D26C}" type="pres">
      <dgm:prSet presAssocID="{DE4687DD-8621-4F61-BE24-C6372B415806}" presName="accentRepeatNode" presStyleLbl="solidFgAcc1" presStyleIdx="1" presStyleCnt="4"/>
      <dgm:spPr/>
    </dgm:pt>
    <dgm:pt modelId="{F7526E67-39C0-44DC-885C-85171439269A}" type="pres">
      <dgm:prSet presAssocID="{D2FBAA6B-0649-4A7D-B8DE-F6658D838F30}" presName="text_3" presStyleLbl="node1" presStyleIdx="2" presStyleCnt="4">
        <dgm:presLayoutVars>
          <dgm:bulletEnabled val="1"/>
        </dgm:presLayoutVars>
      </dgm:prSet>
      <dgm:spPr/>
      <dgm:t>
        <a:bodyPr/>
        <a:lstStyle/>
        <a:p>
          <a:endParaRPr lang="de-DE"/>
        </a:p>
      </dgm:t>
    </dgm:pt>
    <dgm:pt modelId="{F7EB0DA6-1D1F-418D-8E9B-9C7025D896CF}" type="pres">
      <dgm:prSet presAssocID="{D2FBAA6B-0649-4A7D-B8DE-F6658D838F30}" presName="accent_3" presStyleCnt="0"/>
      <dgm:spPr/>
    </dgm:pt>
    <dgm:pt modelId="{EB1F24B5-C955-4DF0-8B66-30DE1C707555}" type="pres">
      <dgm:prSet presAssocID="{D2FBAA6B-0649-4A7D-B8DE-F6658D838F30}" presName="accentRepeatNode" presStyleLbl="solidFgAcc1" presStyleIdx="2" presStyleCnt="4"/>
      <dgm:spPr/>
    </dgm:pt>
    <dgm:pt modelId="{55A75B76-0325-447E-9A67-4B85928D5F69}" type="pres">
      <dgm:prSet presAssocID="{572E14F8-8F9A-4E34-A94A-12746280469D}" presName="text_4" presStyleLbl="node1" presStyleIdx="3" presStyleCnt="4">
        <dgm:presLayoutVars>
          <dgm:bulletEnabled val="1"/>
        </dgm:presLayoutVars>
      </dgm:prSet>
      <dgm:spPr/>
      <dgm:t>
        <a:bodyPr/>
        <a:lstStyle/>
        <a:p>
          <a:endParaRPr lang="de-DE"/>
        </a:p>
      </dgm:t>
    </dgm:pt>
    <dgm:pt modelId="{74F89DB3-6046-4EB0-87C9-D9D9925E5104}" type="pres">
      <dgm:prSet presAssocID="{572E14F8-8F9A-4E34-A94A-12746280469D}" presName="accent_4" presStyleCnt="0"/>
      <dgm:spPr/>
    </dgm:pt>
    <dgm:pt modelId="{53114754-F35B-4924-8329-EDA5A56352F4}" type="pres">
      <dgm:prSet presAssocID="{572E14F8-8F9A-4E34-A94A-12746280469D}" presName="accentRepeatNode" presStyleLbl="solidFgAcc1" presStyleIdx="3" presStyleCnt="4"/>
      <dgm:spPr/>
    </dgm:pt>
  </dgm:ptLst>
  <dgm:cxnLst>
    <dgm:cxn modelId="{4D0C69E6-F8BC-4B59-9922-0F618CCB8186}" type="presOf" srcId="{D2FBAA6B-0649-4A7D-B8DE-F6658D838F30}" destId="{F7526E67-39C0-44DC-885C-85171439269A}" srcOrd="0" destOrd="0" presId="urn:microsoft.com/office/officeart/2008/layout/VerticalCurvedList"/>
    <dgm:cxn modelId="{112D099D-3B74-41FB-9987-B0874F317F66}" type="presOf" srcId="{754914D3-2823-4D9D-9B5F-8AAE908A2791}" destId="{AE6139D5-D84B-4711-8A6A-A5161E022A99}" srcOrd="0" destOrd="0" presId="urn:microsoft.com/office/officeart/2008/layout/VerticalCurvedList"/>
    <dgm:cxn modelId="{60919570-37D1-4389-807B-835D8FD0666C}" type="presOf" srcId="{572E14F8-8F9A-4E34-A94A-12746280469D}" destId="{55A75B76-0325-447E-9A67-4B85928D5F69}" srcOrd="0" destOrd="0" presId="urn:microsoft.com/office/officeart/2008/layout/VerticalCurvedList"/>
    <dgm:cxn modelId="{6D63C36B-D3FD-4162-B8F9-0881C7A07FC0}" srcId="{754914D3-2823-4D9D-9B5F-8AAE908A2791}" destId="{572E14F8-8F9A-4E34-A94A-12746280469D}" srcOrd="3" destOrd="0" parTransId="{15BE10E6-CE1F-4AAB-AC38-DB3D43C57371}" sibTransId="{7A72DAB2-0BF4-4143-83BD-A727F1BC58F4}"/>
    <dgm:cxn modelId="{9D61296A-D695-4477-9252-C90B8172B5DA}" type="presOf" srcId="{0CF79BA9-38A5-469E-A5F4-723A1AFB8F96}" destId="{93855F07-44CB-45DE-B464-761E63A71CD5}"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A1A0B62E-B720-4E7D-9EE0-650F0F229D88}" type="presOf" srcId="{DE4687DD-8621-4F61-BE24-C6372B415806}" destId="{44C1C6C5-6F11-4F9A-86DA-53B055375F51}" srcOrd="0" destOrd="0" presId="urn:microsoft.com/office/officeart/2008/layout/VerticalCurvedList"/>
    <dgm:cxn modelId="{C20947BA-AC12-4645-A222-8ED16837D4A8}" type="presOf" srcId="{98FFCFD7-6EAF-43B3-B073-F90520D80DD2}" destId="{2B62C432-4905-40F9-9530-D2F004B7D3F6}" srcOrd="0" destOrd="0" presId="urn:microsoft.com/office/officeart/2008/layout/VerticalCurvedList"/>
    <dgm:cxn modelId="{63B99079-3372-4082-83F3-0475D6A80051}" srcId="{754914D3-2823-4D9D-9B5F-8AAE908A2791}" destId="{D2FBAA6B-0649-4A7D-B8DE-F6658D838F30}" srcOrd="2" destOrd="0" parTransId="{7212CE93-716A-4539-AE99-EF3E2AE99506}" sibTransId="{A2417E87-50AA-4831-B47A-6864B3E01D71}"/>
    <dgm:cxn modelId="{BDDF0DAA-D977-4C29-9033-0420DCB3901B}" srcId="{754914D3-2823-4D9D-9B5F-8AAE908A2791}" destId="{DE4687DD-8621-4F61-BE24-C6372B415806}" srcOrd="1" destOrd="0" parTransId="{102FF4A7-9C31-4BA6-A706-367C6F640CCB}" sibTransId="{2923E918-9D4F-43C4-B7A4-FF493E6287CF}"/>
    <dgm:cxn modelId="{BFBC33BB-B0E1-4C09-9926-E4C4976951C5}" type="presParOf" srcId="{AE6139D5-D84B-4711-8A6A-A5161E022A99}" destId="{00F42187-34FD-4D8B-A449-F316E9EB9AFA}" srcOrd="0" destOrd="0" presId="urn:microsoft.com/office/officeart/2008/layout/VerticalCurvedList"/>
    <dgm:cxn modelId="{2348F494-2153-4A11-AAAA-9C75187D4DF4}" type="presParOf" srcId="{00F42187-34FD-4D8B-A449-F316E9EB9AFA}" destId="{C168C53D-163A-4892-8EF0-B5326C3FF8C8}" srcOrd="0" destOrd="0" presId="urn:microsoft.com/office/officeart/2008/layout/VerticalCurvedList"/>
    <dgm:cxn modelId="{F412C659-4E8B-452B-B88A-8290D3F05AF3}" type="presParOf" srcId="{C168C53D-163A-4892-8EF0-B5326C3FF8C8}" destId="{0FAB2C97-DF89-43B9-B7B2-C745E026F562}" srcOrd="0" destOrd="0" presId="urn:microsoft.com/office/officeart/2008/layout/VerticalCurvedList"/>
    <dgm:cxn modelId="{34362140-AA5C-4955-BFAF-01D3A06F5200}" type="presParOf" srcId="{C168C53D-163A-4892-8EF0-B5326C3FF8C8}" destId="{93855F07-44CB-45DE-B464-761E63A71CD5}" srcOrd="1" destOrd="0" presId="urn:microsoft.com/office/officeart/2008/layout/VerticalCurvedList"/>
    <dgm:cxn modelId="{994BC537-F249-4910-BA61-551BB2A022E6}" type="presParOf" srcId="{C168C53D-163A-4892-8EF0-B5326C3FF8C8}" destId="{D258DE45-194F-4470-A0BE-D234AB24927B}" srcOrd="2" destOrd="0" presId="urn:microsoft.com/office/officeart/2008/layout/VerticalCurvedList"/>
    <dgm:cxn modelId="{744BC0D0-5AE4-4FD9-B671-E2299D02C1C4}" type="presParOf" srcId="{C168C53D-163A-4892-8EF0-B5326C3FF8C8}" destId="{BF8CDB65-7F63-46ED-AD6F-299BB5E410A3}" srcOrd="3" destOrd="0" presId="urn:microsoft.com/office/officeart/2008/layout/VerticalCurvedList"/>
    <dgm:cxn modelId="{53CECEFE-5792-4A3C-8C0D-19DC2C466122}" type="presParOf" srcId="{00F42187-34FD-4D8B-A449-F316E9EB9AFA}" destId="{2B62C432-4905-40F9-9530-D2F004B7D3F6}" srcOrd="1" destOrd="0" presId="urn:microsoft.com/office/officeart/2008/layout/VerticalCurvedList"/>
    <dgm:cxn modelId="{05FF1733-DEC4-4861-9F34-7B255E0988AF}" type="presParOf" srcId="{00F42187-34FD-4D8B-A449-F316E9EB9AFA}" destId="{7D7CD6F4-5BF8-4820-9EDA-8C7339E21069}" srcOrd="2" destOrd="0" presId="urn:microsoft.com/office/officeart/2008/layout/VerticalCurvedList"/>
    <dgm:cxn modelId="{5B8A300A-569A-4635-8021-41515D364DB4}" type="presParOf" srcId="{7D7CD6F4-5BF8-4820-9EDA-8C7339E21069}" destId="{C2A52F33-F895-4B2F-BC4C-05306D79D5F7}" srcOrd="0" destOrd="0" presId="urn:microsoft.com/office/officeart/2008/layout/VerticalCurvedList"/>
    <dgm:cxn modelId="{1370EC7E-FD14-487C-9882-DAE921654EAE}" type="presParOf" srcId="{00F42187-34FD-4D8B-A449-F316E9EB9AFA}" destId="{44C1C6C5-6F11-4F9A-86DA-53B055375F51}" srcOrd="3" destOrd="0" presId="urn:microsoft.com/office/officeart/2008/layout/VerticalCurvedList"/>
    <dgm:cxn modelId="{33CAD241-1EE2-4B98-9567-62275165B1FF}" type="presParOf" srcId="{00F42187-34FD-4D8B-A449-F316E9EB9AFA}" destId="{657E0AC1-FC15-49D5-BDC2-2B655A860EA8}" srcOrd="4" destOrd="0" presId="urn:microsoft.com/office/officeart/2008/layout/VerticalCurvedList"/>
    <dgm:cxn modelId="{A09BE7A5-B9CA-472C-A2FD-21CC92FC2728}" type="presParOf" srcId="{657E0AC1-FC15-49D5-BDC2-2B655A860EA8}" destId="{B278866A-8BC8-4953-A7B0-44B09C51D26C}" srcOrd="0" destOrd="0" presId="urn:microsoft.com/office/officeart/2008/layout/VerticalCurvedList"/>
    <dgm:cxn modelId="{54DB531F-2F80-4A70-A852-1FA4F595FDC5}" type="presParOf" srcId="{00F42187-34FD-4D8B-A449-F316E9EB9AFA}" destId="{F7526E67-39C0-44DC-885C-85171439269A}" srcOrd="5" destOrd="0" presId="urn:microsoft.com/office/officeart/2008/layout/VerticalCurvedList"/>
    <dgm:cxn modelId="{A56D930E-0802-41D6-98A1-E3AD9888AC1D}" type="presParOf" srcId="{00F42187-34FD-4D8B-A449-F316E9EB9AFA}" destId="{F7EB0DA6-1D1F-418D-8E9B-9C7025D896CF}" srcOrd="6" destOrd="0" presId="urn:microsoft.com/office/officeart/2008/layout/VerticalCurvedList"/>
    <dgm:cxn modelId="{C2A68CA1-463F-414E-B0A6-9AE6030B6392}" type="presParOf" srcId="{F7EB0DA6-1D1F-418D-8E9B-9C7025D896CF}" destId="{EB1F24B5-C955-4DF0-8B66-30DE1C707555}" srcOrd="0" destOrd="0" presId="urn:microsoft.com/office/officeart/2008/layout/VerticalCurvedList"/>
    <dgm:cxn modelId="{105B9ADA-7A34-4E3F-B09D-603B043B59F3}" type="presParOf" srcId="{00F42187-34FD-4D8B-A449-F316E9EB9AFA}" destId="{55A75B76-0325-447E-9A67-4B85928D5F69}" srcOrd="7" destOrd="0" presId="urn:microsoft.com/office/officeart/2008/layout/VerticalCurvedList"/>
    <dgm:cxn modelId="{A820740D-61BA-4A90-AA5B-0AEAA8DF2C01}" type="presParOf" srcId="{00F42187-34FD-4D8B-A449-F316E9EB9AFA}" destId="{74F89DB3-6046-4EB0-87C9-D9D9925E5104}" srcOrd="8" destOrd="0" presId="urn:microsoft.com/office/officeart/2008/layout/VerticalCurvedList"/>
    <dgm:cxn modelId="{22595BA9-49C1-4BDC-9700-99588C26A5E8}" type="presParOf" srcId="{74F89DB3-6046-4EB0-87C9-D9D9925E5104}" destId="{53114754-F35B-4924-8329-EDA5A56352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r>
            <a:rPr lang="en-GB" sz="2400" b="0" noProof="0" dirty="0" smtClean="0">
              <a:solidFill>
                <a:schemeClr val="tx1"/>
              </a:solidFill>
            </a:rPr>
            <a:t>Why we need alternatives in freight transport</a:t>
          </a:r>
        </a:p>
      </dgm:t>
    </dgm:pt>
    <dgm:pt modelId="{0CEDF57B-D459-45D7-A350-FD28016FAB11}" type="parTrans" cxnId="{57DA4B27-2840-445B-BA12-C22073F6F5A6}">
      <dgm:prSet/>
      <dgm:spPr/>
      <dgm:t>
        <a:bodyPr/>
        <a:lstStyle/>
        <a:p>
          <a:endParaRPr lang="en-GB">
            <a:solidFill>
              <a:schemeClr val="tx1"/>
            </a:solidFill>
          </a:endParaRPr>
        </a:p>
      </dgm:t>
    </dgm:pt>
    <dgm:pt modelId="{0CF79BA9-38A5-469E-A5F4-723A1AFB8F96}" type="sibTrans" cxnId="{57DA4B27-2840-445B-BA12-C22073F6F5A6}">
      <dgm:prSet/>
      <dgm:spPr/>
      <dgm:t>
        <a:bodyPr/>
        <a:lstStyle/>
        <a:p>
          <a:endParaRPr lang="en-GB">
            <a:solidFill>
              <a:schemeClr val="tx1"/>
            </a:solidFill>
          </a:endParaRPr>
        </a:p>
      </dgm:t>
    </dgm:pt>
    <dgm:pt modelId="{572E14F8-8F9A-4E34-A94A-12746280469D}">
      <dgm:prSet custT="1"/>
      <dgm:spPr/>
      <dgm:t>
        <a:bodyPr/>
        <a:lstStyle/>
        <a:p>
          <a:r>
            <a:rPr lang="en-GB" sz="2400" noProof="0" dirty="0" smtClean="0">
              <a:solidFill>
                <a:schemeClr val="tx1"/>
              </a:solidFill>
            </a:rPr>
            <a:t>Innovative transport concepts</a:t>
          </a:r>
        </a:p>
      </dgm:t>
    </dgm:pt>
    <dgm:pt modelId="{15BE10E6-CE1F-4AAB-AC38-DB3D43C57371}" type="parTrans" cxnId="{6D63C36B-D3FD-4162-B8F9-0881C7A07FC0}">
      <dgm:prSet/>
      <dgm:spPr/>
      <dgm:t>
        <a:bodyPr/>
        <a:lstStyle/>
        <a:p>
          <a:endParaRPr lang="en-GB">
            <a:solidFill>
              <a:schemeClr val="tx1"/>
            </a:solidFill>
          </a:endParaRPr>
        </a:p>
      </dgm:t>
    </dgm:pt>
    <dgm:pt modelId="{7A72DAB2-0BF4-4143-83BD-A727F1BC58F4}" type="sibTrans" cxnId="{6D63C36B-D3FD-4162-B8F9-0881C7A07FC0}">
      <dgm:prSet/>
      <dgm:spPr/>
      <dgm:t>
        <a:bodyPr/>
        <a:lstStyle/>
        <a:p>
          <a:endParaRPr lang="en-GB">
            <a:solidFill>
              <a:schemeClr val="tx1"/>
            </a:solidFill>
          </a:endParaRPr>
        </a:p>
      </dgm:t>
    </dgm:pt>
    <dgm:pt modelId="{D2FBAA6B-0649-4A7D-B8DE-F6658D838F30}">
      <dgm:prSet custT="1"/>
      <dgm:spPr/>
      <dgm:t>
        <a:bodyPr/>
        <a:lstStyle/>
        <a:p>
          <a:r>
            <a:rPr lang="en-GB" sz="2400" noProof="0" dirty="0" smtClean="0">
              <a:solidFill>
                <a:schemeClr val="tx1"/>
              </a:solidFill>
            </a:rPr>
            <a:t>Visionary means of transport</a:t>
          </a:r>
        </a:p>
      </dgm:t>
    </dgm:pt>
    <dgm:pt modelId="{7212CE93-716A-4539-AE99-EF3E2AE99506}" type="parTrans" cxnId="{63B99079-3372-4082-83F3-0475D6A80051}">
      <dgm:prSet/>
      <dgm:spPr/>
      <dgm:t>
        <a:bodyPr/>
        <a:lstStyle/>
        <a:p>
          <a:endParaRPr lang="en-GB">
            <a:solidFill>
              <a:schemeClr val="tx1"/>
            </a:solidFill>
          </a:endParaRPr>
        </a:p>
      </dgm:t>
    </dgm:pt>
    <dgm:pt modelId="{A2417E87-50AA-4831-B47A-6864B3E01D71}" type="sibTrans" cxnId="{63B99079-3372-4082-83F3-0475D6A80051}">
      <dgm:prSet/>
      <dgm:spPr/>
      <dgm:t>
        <a:bodyPr/>
        <a:lstStyle/>
        <a:p>
          <a:endParaRPr lang="en-GB">
            <a:solidFill>
              <a:schemeClr val="tx1"/>
            </a:solidFill>
          </a:endParaRPr>
        </a:p>
      </dgm:t>
    </dgm:pt>
    <dgm:pt modelId="{DE4687DD-8621-4F61-BE24-C6372B415806}">
      <dgm:prSet custT="1"/>
      <dgm:spPr/>
      <dgm:t>
        <a:bodyPr/>
        <a:lstStyle/>
        <a:p>
          <a:r>
            <a:rPr lang="en-GB" sz="2400" noProof="0" dirty="0" smtClean="0">
              <a:solidFill>
                <a:schemeClr val="tx1"/>
              </a:solidFill>
            </a:rPr>
            <a:t>Optimisation of existing means of transport</a:t>
          </a:r>
        </a:p>
      </dgm:t>
    </dgm:pt>
    <dgm:pt modelId="{102FF4A7-9C31-4BA6-A706-367C6F640CCB}" type="parTrans" cxnId="{BDDF0DAA-D977-4C29-9033-0420DCB3901B}">
      <dgm:prSet/>
      <dgm:spPr/>
      <dgm:t>
        <a:bodyPr/>
        <a:lstStyle/>
        <a:p>
          <a:endParaRPr lang="de-DE">
            <a:solidFill>
              <a:schemeClr val="tx1"/>
            </a:solidFill>
          </a:endParaRPr>
        </a:p>
      </dgm:t>
    </dgm:pt>
    <dgm:pt modelId="{2923E918-9D4F-43C4-B7A4-FF493E6287CF}" type="sibTrans" cxnId="{BDDF0DAA-D977-4C29-9033-0420DCB3901B}">
      <dgm:prSet/>
      <dgm:spPr/>
      <dgm:t>
        <a:bodyPr/>
        <a:lstStyle/>
        <a:p>
          <a:endParaRPr lang="de-DE">
            <a:solidFill>
              <a:schemeClr val="tx1"/>
            </a:solidFill>
          </a:endParaRPr>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2B62C432-4905-40F9-9530-D2F004B7D3F6}" type="pres">
      <dgm:prSet presAssocID="{98FFCFD7-6EAF-43B3-B073-F90520D80DD2}" presName="text_1" presStyleLbl="node1" presStyleIdx="0" presStyleCnt="4">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4"/>
      <dgm:spPr>
        <a:solidFill>
          <a:schemeClr val="bg1"/>
        </a:solidFill>
      </dgm:spPr>
      <dgm:t>
        <a:bodyPr/>
        <a:lstStyle/>
        <a:p>
          <a:endParaRPr lang="en-GB"/>
        </a:p>
      </dgm:t>
    </dgm:pt>
    <dgm:pt modelId="{44C1C6C5-6F11-4F9A-86DA-53B055375F51}" type="pres">
      <dgm:prSet presAssocID="{DE4687DD-8621-4F61-BE24-C6372B415806}" presName="text_2" presStyleLbl="node1" presStyleIdx="1" presStyleCnt="4">
        <dgm:presLayoutVars>
          <dgm:bulletEnabled val="1"/>
        </dgm:presLayoutVars>
      </dgm:prSet>
      <dgm:spPr/>
      <dgm:t>
        <a:bodyPr/>
        <a:lstStyle/>
        <a:p>
          <a:endParaRPr lang="de-DE"/>
        </a:p>
      </dgm:t>
    </dgm:pt>
    <dgm:pt modelId="{657E0AC1-FC15-49D5-BDC2-2B655A860EA8}" type="pres">
      <dgm:prSet presAssocID="{DE4687DD-8621-4F61-BE24-C6372B415806}" presName="accent_2" presStyleCnt="0"/>
      <dgm:spPr/>
    </dgm:pt>
    <dgm:pt modelId="{B278866A-8BC8-4953-A7B0-44B09C51D26C}" type="pres">
      <dgm:prSet presAssocID="{DE4687DD-8621-4F61-BE24-C6372B415806}" presName="accentRepeatNode" presStyleLbl="solidFgAcc1" presStyleIdx="1" presStyleCnt="4"/>
      <dgm:spPr>
        <a:solidFill>
          <a:srgbClr val="92D050"/>
        </a:solidFill>
      </dgm:spPr>
      <dgm:t>
        <a:bodyPr/>
        <a:lstStyle/>
        <a:p>
          <a:endParaRPr lang="de-DE"/>
        </a:p>
      </dgm:t>
    </dgm:pt>
    <dgm:pt modelId="{F7526E67-39C0-44DC-885C-85171439269A}" type="pres">
      <dgm:prSet presAssocID="{D2FBAA6B-0649-4A7D-B8DE-F6658D838F30}" presName="text_3" presStyleLbl="node1" presStyleIdx="2" presStyleCnt="4">
        <dgm:presLayoutVars>
          <dgm:bulletEnabled val="1"/>
        </dgm:presLayoutVars>
      </dgm:prSet>
      <dgm:spPr/>
      <dgm:t>
        <a:bodyPr/>
        <a:lstStyle/>
        <a:p>
          <a:endParaRPr lang="de-DE"/>
        </a:p>
      </dgm:t>
    </dgm:pt>
    <dgm:pt modelId="{F7EB0DA6-1D1F-418D-8E9B-9C7025D896CF}" type="pres">
      <dgm:prSet presAssocID="{D2FBAA6B-0649-4A7D-B8DE-F6658D838F30}" presName="accent_3" presStyleCnt="0"/>
      <dgm:spPr/>
    </dgm:pt>
    <dgm:pt modelId="{EB1F24B5-C955-4DF0-8B66-30DE1C707555}" type="pres">
      <dgm:prSet presAssocID="{D2FBAA6B-0649-4A7D-B8DE-F6658D838F30}" presName="accentRepeatNode" presStyleLbl="solidFgAcc1" presStyleIdx="2" presStyleCnt="4"/>
      <dgm:spPr/>
    </dgm:pt>
    <dgm:pt modelId="{55A75B76-0325-447E-9A67-4B85928D5F69}" type="pres">
      <dgm:prSet presAssocID="{572E14F8-8F9A-4E34-A94A-12746280469D}" presName="text_4" presStyleLbl="node1" presStyleIdx="3" presStyleCnt="4">
        <dgm:presLayoutVars>
          <dgm:bulletEnabled val="1"/>
        </dgm:presLayoutVars>
      </dgm:prSet>
      <dgm:spPr/>
      <dgm:t>
        <a:bodyPr/>
        <a:lstStyle/>
        <a:p>
          <a:endParaRPr lang="de-DE"/>
        </a:p>
      </dgm:t>
    </dgm:pt>
    <dgm:pt modelId="{74F89DB3-6046-4EB0-87C9-D9D9925E5104}" type="pres">
      <dgm:prSet presAssocID="{572E14F8-8F9A-4E34-A94A-12746280469D}" presName="accent_4" presStyleCnt="0"/>
      <dgm:spPr/>
    </dgm:pt>
    <dgm:pt modelId="{53114754-F35B-4924-8329-EDA5A56352F4}" type="pres">
      <dgm:prSet presAssocID="{572E14F8-8F9A-4E34-A94A-12746280469D}" presName="accentRepeatNode" presStyleLbl="solidFgAcc1" presStyleIdx="3" presStyleCnt="4"/>
      <dgm:spPr/>
    </dgm:pt>
  </dgm:ptLst>
  <dgm:cxnLst>
    <dgm:cxn modelId="{4D0C69E6-F8BC-4B59-9922-0F618CCB8186}" type="presOf" srcId="{D2FBAA6B-0649-4A7D-B8DE-F6658D838F30}" destId="{F7526E67-39C0-44DC-885C-85171439269A}" srcOrd="0" destOrd="0" presId="urn:microsoft.com/office/officeart/2008/layout/VerticalCurvedList"/>
    <dgm:cxn modelId="{112D099D-3B74-41FB-9987-B0874F317F66}" type="presOf" srcId="{754914D3-2823-4D9D-9B5F-8AAE908A2791}" destId="{AE6139D5-D84B-4711-8A6A-A5161E022A99}" srcOrd="0" destOrd="0" presId="urn:microsoft.com/office/officeart/2008/layout/VerticalCurvedList"/>
    <dgm:cxn modelId="{60919570-37D1-4389-807B-835D8FD0666C}" type="presOf" srcId="{572E14F8-8F9A-4E34-A94A-12746280469D}" destId="{55A75B76-0325-447E-9A67-4B85928D5F69}" srcOrd="0" destOrd="0" presId="urn:microsoft.com/office/officeart/2008/layout/VerticalCurvedList"/>
    <dgm:cxn modelId="{6D63C36B-D3FD-4162-B8F9-0881C7A07FC0}" srcId="{754914D3-2823-4D9D-9B5F-8AAE908A2791}" destId="{572E14F8-8F9A-4E34-A94A-12746280469D}" srcOrd="3" destOrd="0" parTransId="{15BE10E6-CE1F-4AAB-AC38-DB3D43C57371}" sibTransId="{7A72DAB2-0BF4-4143-83BD-A727F1BC58F4}"/>
    <dgm:cxn modelId="{9D61296A-D695-4477-9252-C90B8172B5DA}" type="presOf" srcId="{0CF79BA9-38A5-469E-A5F4-723A1AFB8F96}" destId="{93855F07-44CB-45DE-B464-761E63A71CD5}"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A1A0B62E-B720-4E7D-9EE0-650F0F229D88}" type="presOf" srcId="{DE4687DD-8621-4F61-BE24-C6372B415806}" destId="{44C1C6C5-6F11-4F9A-86DA-53B055375F51}" srcOrd="0" destOrd="0" presId="urn:microsoft.com/office/officeart/2008/layout/VerticalCurvedList"/>
    <dgm:cxn modelId="{C20947BA-AC12-4645-A222-8ED16837D4A8}" type="presOf" srcId="{98FFCFD7-6EAF-43B3-B073-F90520D80DD2}" destId="{2B62C432-4905-40F9-9530-D2F004B7D3F6}" srcOrd="0" destOrd="0" presId="urn:microsoft.com/office/officeart/2008/layout/VerticalCurvedList"/>
    <dgm:cxn modelId="{63B99079-3372-4082-83F3-0475D6A80051}" srcId="{754914D3-2823-4D9D-9B5F-8AAE908A2791}" destId="{D2FBAA6B-0649-4A7D-B8DE-F6658D838F30}" srcOrd="2" destOrd="0" parTransId="{7212CE93-716A-4539-AE99-EF3E2AE99506}" sibTransId="{A2417E87-50AA-4831-B47A-6864B3E01D71}"/>
    <dgm:cxn modelId="{BDDF0DAA-D977-4C29-9033-0420DCB3901B}" srcId="{754914D3-2823-4D9D-9B5F-8AAE908A2791}" destId="{DE4687DD-8621-4F61-BE24-C6372B415806}" srcOrd="1" destOrd="0" parTransId="{102FF4A7-9C31-4BA6-A706-367C6F640CCB}" sibTransId="{2923E918-9D4F-43C4-B7A4-FF493E6287CF}"/>
    <dgm:cxn modelId="{BFBC33BB-B0E1-4C09-9926-E4C4976951C5}" type="presParOf" srcId="{AE6139D5-D84B-4711-8A6A-A5161E022A99}" destId="{00F42187-34FD-4D8B-A449-F316E9EB9AFA}" srcOrd="0" destOrd="0" presId="urn:microsoft.com/office/officeart/2008/layout/VerticalCurvedList"/>
    <dgm:cxn modelId="{2348F494-2153-4A11-AAAA-9C75187D4DF4}" type="presParOf" srcId="{00F42187-34FD-4D8B-A449-F316E9EB9AFA}" destId="{C168C53D-163A-4892-8EF0-B5326C3FF8C8}" srcOrd="0" destOrd="0" presId="urn:microsoft.com/office/officeart/2008/layout/VerticalCurvedList"/>
    <dgm:cxn modelId="{F412C659-4E8B-452B-B88A-8290D3F05AF3}" type="presParOf" srcId="{C168C53D-163A-4892-8EF0-B5326C3FF8C8}" destId="{0FAB2C97-DF89-43B9-B7B2-C745E026F562}" srcOrd="0" destOrd="0" presId="urn:microsoft.com/office/officeart/2008/layout/VerticalCurvedList"/>
    <dgm:cxn modelId="{34362140-AA5C-4955-BFAF-01D3A06F5200}" type="presParOf" srcId="{C168C53D-163A-4892-8EF0-B5326C3FF8C8}" destId="{93855F07-44CB-45DE-B464-761E63A71CD5}" srcOrd="1" destOrd="0" presId="urn:microsoft.com/office/officeart/2008/layout/VerticalCurvedList"/>
    <dgm:cxn modelId="{994BC537-F249-4910-BA61-551BB2A022E6}" type="presParOf" srcId="{C168C53D-163A-4892-8EF0-B5326C3FF8C8}" destId="{D258DE45-194F-4470-A0BE-D234AB24927B}" srcOrd="2" destOrd="0" presId="urn:microsoft.com/office/officeart/2008/layout/VerticalCurvedList"/>
    <dgm:cxn modelId="{744BC0D0-5AE4-4FD9-B671-E2299D02C1C4}" type="presParOf" srcId="{C168C53D-163A-4892-8EF0-B5326C3FF8C8}" destId="{BF8CDB65-7F63-46ED-AD6F-299BB5E410A3}" srcOrd="3" destOrd="0" presId="urn:microsoft.com/office/officeart/2008/layout/VerticalCurvedList"/>
    <dgm:cxn modelId="{53CECEFE-5792-4A3C-8C0D-19DC2C466122}" type="presParOf" srcId="{00F42187-34FD-4D8B-A449-F316E9EB9AFA}" destId="{2B62C432-4905-40F9-9530-D2F004B7D3F6}" srcOrd="1" destOrd="0" presId="urn:microsoft.com/office/officeart/2008/layout/VerticalCurvedList"/>
    <dgm:cxn modelId="{05FF1733-DEC4-4861-9F34-7B255E0988AF}" type="presParOf" srcId="{00F42187-34FD-4D8B-A449-F316E9EB9AFA}" destId="{7D7CD6F4-5BF8-4820-9EDA-8C7339E21069}" srcOrd="2" destOrd="0" presId="urn:microsoft.com/office/officeart/2008/layout/VerticalCurvedList"/>
    <dgm:cxn modelId="{5B8A300A-569A-4635-8021-41515D364DB4}" type="presParOf" srcId="{7D7CD6F4-5BF8-4820-9EDA-8C7339E21069}" destId="{C2A52F33-F895-4B2F-BC4C-05306D79D5F7}" srcOrd="0" destOrd="0" presId="urn:microsoft.com/office/officeart/2008/layout/VerticalCurvedList"/>
    <dgm:cxn modelId="{1370EC7E-FD14-487C-9882-DAE921654EAE}" type="presParOf" srcId="{00F42187-34FD-4D8B-A449-F316E9EB9AFA}" destId="{44C1C6C5-6F11-4F9A-86DA-53B055375F51}" srcOrd="3" destOrd="0" presId="urn:microsoft.com/office/officeart/2008/layout/VerticalCurvedList"/>
    <dgm:cxn modelId="{33CAD241-1EE2-4B98-9567-62275165B1FF}" type="presParOf" srcId="{00F42187-34FD-4D8B-A449-F316E9EB9AFA}" destId="{657E0AC1-FC15-49D5-BDC2-2B655A860EA8}" srcOrd="4" destOrd="0" presId="urn:microsoft.com/office/officeart/2008/layout/VerticalCurvedList"/>
    <dgm:cxn modelId="{A09BE7A5-B9CA-472C-A2FD-21CC92FC2728}" type="presParOf" srcId="{657E0AC1-FC15-49D5-BDC2-2B655A860EA8}" destId="{B278866A-8BC8-4953-A7B0-44B09C51D26C}" srcOrd="0" destOrd="0" presId="urn:microsoft.com/office/officeart/2008/layout/VerticalCurvedList"/>
    <dgm:cxn modelId="{54DB531F-2F80-4A70-A852-1FA4F595FDC5}" type="presParOf" srcId="{00F42187-34FD-4D8B-A449-F316E9EB9AFA}" destId="{F7526E67-39C0-44DC-885C-85171439269A}" srcOrd="5" destOrd="0" presId="urn:microsoft.com/office/officeart/2008/layout/VerticalCurvedList"/>
    <dgm:cxn modelId="{A56D930E-0802-41D6-98A1-E3AD9888AC1D}" type="presParOf" srcId="{00F42187-34FD-4D8B-A449-F316E9EB9AFA}" destId="{F7EB0DA6-1D1F-418D-8E9B-9C7025D896CF}" srcOrd="6" destOrd="0" presId="urn:microsoft.com/office/officeart/2008/layout/VerticalCurvedList"/>
    <dgm:cxn modelId="{C2A68CA1-463F-414E-B0A6-9AE6030B6392}" type="presParOf" srcId="{F7EB0DA6-1D1F-418D-8E9B-9C7025D896CF}" destId="{EB1F24B5-C955-4DF0-8B66-30DE1C707555}" srcOrd="0" destOrd="0" presId="urn:microsoft.com/office/officeart/2008/layout/VerticalCurvedList"/>
    <dgm:cxn modelId="{105B9ADA-7A34-4E3F-B09D-603B043B59F3}" type="presParOf" srcId="{00F42187-34FD-4D8B-A449-F316E9EB9AFA}" destId="{55A75B76-0325-447E-9A67-4B85928D5F69}" srcOrd="7" destOrd="0" presId="urn:microsoft.com/office/officeart/2008/layout/VerticalCurvedList"/>
    <dgm:cxn modelId="{A820740D-61BA-4A90-AA5B-0AEAA8DF2C01}" type="presParOf" srcId="{00F42187-34FD-4D8B-A449-F316E9EB9AFA}" destId="{74F89DB3-6046-4EB0-87C9-D9D9925E5104}" srcOrd="8" destOrd="0" presId="urn:microsoft.com/office/officeart/2008/layout/VerticalCurvedList"/>
    <dgm:cxn modelId="{22595BA9-49C1-4BDC-9700-99588C26A5E8}" type="presParOf" srcId="{74F89DB3-6046-4EB0-87C9-D9D9925E5104}" destId="{53114754-F35B-4924-8329-EDA5A56352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r>
            <a:rPr lang="en-GB" sz="2400" b="0" noProof="0" dirty="0" smtClean="0"/>
            <a:t>Why we need alternatives in freight transport</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572E14F8-8F9A-4E34-A94A-12746280469D}">
      <dgm:prSet custT="1"/>
      <dgm:spPr/>
      <dgm:t>
        <a:bodyPr/>
        <a:lstStyle/>
        <a:p>
          <a:r>
            <a:rPr lang="en-GB" sz="2400" noProof="0" dirty="0" smtClean="0"/>
            <a:t>Innovative transport concepts</a:t>
          </a:r>
        </a:p>
      </dgm:t>
    </dgm:pt>
    <dgm:pt modelId="{15BE10E6-CE1F-4AAB-AC38-DB3D43C57371}" type="parTrans" cxnId="{6D63C36B-D3FD-4162-B8F9-0881C7A07FC0}">
      <dgm:prSet/>
      <dgm:spPr/>
      <dgm:t>
        <a:bodyPr/>
        <a:lstStyle/>
        <a:p>
          <a:endParaRPr lang="en-GB"/>
        </a:p>
      </dgm:t>
    </dgm:pt>
    <dgm:pt modelId="{7A72DAB2-0BF4-4143-83BD-A727F1BC58F4}" type="sibTrans" cxnId="{6D63C36B-D3FD-4162-B8F9-0881C7A07FC0}">
      <dgm:prSet/>
      <dgm:spPr/>
      <dgm:t>
        <a:bodyPr/>
        <a:lstStyle/>
        <a:p>
          <a:endParaRPr lang="en-GB"/>
        </a:p>
      </dgm:t>
    </dgm:pt>
    <dgm:pt modelId="{D2FBAA6B-0649-4A7D-B8DE-F6658D838F30}">
      <dgm:prSet custT="1"/>
      <dgm:spPr/>
      <dgm:t>
        <a:bodyPr/>
        <a:lstStyle/>
        <a:p>
          <a:r>
            <a:rPr lang="en-GB" sz="2400" noProof="0" dirty="0" smtClean="0"/>
            <a:t>Visionary means of transport</a:t>
          </a:r>
        </a:p>
      </dgm:t>
    </dgm:pt>
    <dgm:pt modelId="{7212CE93-716A-4539-AE99-EF3E2AE99506}" type="parTrans" cxnId="{63B99079-3372-4082-83F3-0475D6A80051}">
      <dgm:prSet/>
      <dgm:spPr/>
      <dgm:t>
        <a:bodyPr/>
        <a:lstStyle/>
        <a:p>
          <a:endParaRPr lang="en-GB"/>
        </a:p>
      </dgm:t>
    </dgm:pt>
    <dgm:pt modelId="{A2417E87-50AA-4831-B47A-6864B3E01D71}" type="sibTrans" cxnId="{63B99079-3372-4082-83F3-0475D6A80051}">
      <dgm:prSet/>
      <dgm:spPr/>
      <dgm:t>
        <a:bodyPr/>
        <a:lstStyle/>
        <a:p>
          <a:endParaRPr lang="en-GB"/>
        </a:p>
      </dgm:t>
    </dgm:pt>
    <dgm:pt modelId="{DE4687DD-8621-4F61-BE24-C6372B415806}">
      <dgm:prSet custT="1"/>
      <dgm:spPr/>
      <dgm:t>
        <a:bodyPr/>
        <a:lstStyle/>
        <a:p>
          <a:r>
            <a:rPr lang="en-GB" sz="2400" noProof="0" dirty="0" smtClean="0"/>
            <a:t>Optimisation of existing means of transport</a:t>
          </a:r>
        </a:p>
      </dgm:t>
    </dgm:pt>
    <dgm:pt modelId="{102FF4A7-9C31-4BA6-A706-367C6F640CCB}" type="parTrans" cxnId="{BDDF0DAA-D977-4C29-9033-0420DCB3901B}">
      <dgm:prSet/>
      <dgm:spPr/>
      <dgm:t>
        <a:bodyPr/>
        <a:lstStyle/>
        <a:p>
          <a:endParaRPr lang="de-DE"/>
        </a:p>
      </dgm:t>
    </dgm:pt>
    <dgm:pt modelId="{2923E918-9D4F-43C4-B7A4-FF493E6287CF}" type="sibTrans" cxnId="{BDDF0DAA-D977-4C29-9033-0420DCB3901B}">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2B62C432-4905-40F9-9530-D2F004B7D3F6}" type="pres">
      <dgm:prSet presAssocID="{98FFCFD7-6EAF-43B3-B073-F90520D80DD2}" presName="text_1" presStyleLbl="node1" presStyleIdx="0" presStyleCnt="4">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4"/>
      <dgm:spPr>
        <a:solidFill>
          <a:schemeClr val="bg1"/>
        </a:solidFill>
      </dgm:spPr>
      <dgm:t>
        <a:bodyPr/>
        <a:lstStyle/>
        <a:p>
          <a:endParaRPr lang="en-GB"/>
        </a:p>
      </dgm:t>
    </dgm:pt>
    <dgm:pt modelId="{44C1C6C5-6F11-4F9A-86DA-53B055375F51}" type="pres">
      <dgm:prSet presAssocID="{DE4687DD-8621-4F61-BE24-C6372B415806}" presName="text_2" presStyleLbl="node1" presStyleIdx="1" presStyleCnt="4">
        <dgm:presLayoutVars>
          <dgm:bulletEnabled val="1"/>
        </dgm:presLayoutVars>
      </dgm:prSet>
      <dgm:spPr/>
      <dgm:t>
        <a:bodyPr/>
        <a:lstStyle/>
        <a:p>
          <a:endParaRPr lang="de-DE"/>
        </a:p>
      </dgm:t>
    </dgm:pt>
    <dgm:pt modelId="{657E0AC1-FC15-49D5-BDC2-2B655A860EA8}" type="pres">
      <dgm:prSet presAssocID="{DE4687DD-8621-4F61-BE24-C6372B415806}" presName="accent_2" presStyleCnt="0"/>
      <dgm:spPr/>
    </dgm:pt>
    <dgm:pt modelId="{B278866A-8BC8-4953-A7B0-44B09C51D26C}" type="pres">
      <dgm:prSet presAssocID="{DE4687DD-8621-4F61-BE24-C6372B415806}" presName="accentRepeatNode" presStyleLbl="solidFgAcc1" presStyleIdx="1" presStyleCnt="4"/>
      <dgm:spPr>
        <a:solidFill>
          <a:schemeClr val="bg1"/>
        </a:solidFill>
      </dgm:spPr>
      <dgm:t>
        <a:bodyPr/>
        <a:lstStyle/>
        <a:p>
          <a:endParaRPr lang="de-DE"/>
        </a:p>
      </dgm:t>
    </dgm:pt>
    <dgm:pt modelId="{F7526E67-39C0-44DC-885C-85171439269A}" type="pres">
      <dgm:prSet presAssocID="{D2FBAA6B-0649-4A7D-B8DE-F6658D838F30}" presName="text_3" presStyleLbl="node1" presStyleIdx="2" presStyleCnt="4">
        <dgm:presLayoutVars>
          <dgm:bulletEnabled val="1"/>
        </dgm:presLayoutVars>
      </dgm:prSet>
      <dgm:spPr/>
      <dgm:t>
        <a:bodyPr/>
        <a:lstStyle/>
        <a:p>
          <a:endParaRPr lang="de-DE"/>
        </a:p>
      </dgm:t>
    </dgm:pt>
    <dgm:pt modelId="{F7EB0DA6-1D1F-418D-8E9B-9C7025D896CF}" type="pres">
      <dgm:prSet presAssocID="{D2FBAA6B-0649-4A7D-B8DE-F6658D838F30}" presName="accent_3" presStyleCnt="0"/>
      <dgm:spPr/>
    </dgm:pt>
    <dgm:pt modelId="{EB1F24B5-C955-4DF0-8B66-30DE1C707555}" type="pres">
      <dgm:prSet presAssocID="{D2FBAA6B-0649-4A7D-B8DE-F6658D838F30}" presName="accentRepeatNode" presStyleLbl="solidFgAcc1" presStyleIdx="2" presStyleCnt="4"/>
      <dgm:spPr>
        <a:solidFill>
          <a:srgbClr val="92D050"/>
        </a:solidFill>
      </dgm:spPr>
      <dgm:t>
        <a:bodyPr/>
        <a:lstStyle/>
        <a:p>
          <a:endParaRPr lang="de-DE"/>
        </a:p>
      </dgm:t>
    </dgm:pt>
    <dgm:pt modelId="{55A75B76-0325-447E-9A67-4B85928D5F69}" type="pres">
      <dgm:prSet presAssocID="{572E14F8-8F9A-4E34-A94A-12746280469D}" presName="text_4" presStyleLbl="node1" presStyleIdx="3" presStyleCnt="4">
        <dgm:presLayoutVars>
          <dgm:bulletEnabled val="1"/>
        </dgm:presLayoutVars>
      </dgm:prSet>
      <dgm:spPr/>
      <dgm:t>
        <a:bodyPr/>
        <a:lstStyle/>
        <a:p>
          <a:endParaRPr lang="de-DE"/>
        </a:p>
      </dgm:t>
    </dgm:pt>
    <dgm:pt modelId="{74F89DB3-6046-4EB0-87C9-D9D9925E5104}" type="pres">
      <dgm:prSet presAssocID="{572E14F8-8F9A-4E34-A94A-12746280469D}" presName="accent_4" presStyleCnt="0"/>
      <dgm:spPr/>
    </dgm:pt>
    <dgm:pt modelId="{53114754-F35B-4924-8329-EDA5A56352F4}" type="pres">
      <dgm:prSet presAssocID="{572E14F8-8F9A-4E34-A94A-12746280469D}" presName="accentRepeatNode" presStyleLbl="solidFgAcc1" presStyleIdx="3" presStyleCnt="4"/>
      <dgm:spPr/>
    </dgm:pt>
  </dgm:ptLst>
  <dgm:cxnLst>
    <dgm:cxn modelId="{4D0C69E6-F8BC-4B59-9922-0F618CCB8186}" type="presOf" srcId="{D2FBAA6B-0649-4A7D-B8DE-F6658D838F30}" destId="{F7526E67-39C0-44DC-885C-85171439269A}" srcOrd="0" destOrd="0" presId="urn:microsoft.com/office/officeart/2008/layout/VerticalCurvedList"/>
    <dgm:cxn modelId="{112D099D-3B74-41FB-9987-B0874F317F66}" type="presOf" srcId="{754914D3-2823-4D9D-9B5F-8AAE908A2791}" destId="{AE6139D5-D84B-4711-8A6A-A5161E022A99}" srcOrd="0" destOrd="0" presId="urn:microsoft.com/office/officeart/2008/layout/VerticalCurvedList"/>
    <dgm:cxn modelId="{60919570-37D1-4389-807B-835D8FD0666C}" type="presOf" srcId="{572E14F8-8F9A-4E34-A94A-12746280469D}" destId="{55A75B76-0325-447E-9A67-4B85928D5F69}" srcOrd="0" destOrd="0" presId="urn:microsoft.com/office/officeart/2008/layout/VerticalCurvedList"/>
    <dgm:cxn modelId="{6D63C36B-D3FD-4162-B8F9-0881C7A07FC0}" srcId="{754914D3-2823-4D9D-9B5F-8AAE908A2791}" destId="{572E14F8-8F9A-4E34-A94A-12746280469D}" srcOrd="3" destOrd="0" parTransId="{15BE10E6-CE1F-4AAB-AC38-DB3D43C57371}" sibTransId="{7A72DAB2-0BF4-4143-83BD-A727F1BC58F4}"/>
    <dgm:cxn modelId="{9D61296A-D695-4477-9252-C90B8172B5DA}" type="presOf" srcId="{0CF79BA9-38A5-469E-A5F4-723A1AFB8F96}" destId="{93855F07-44CB-45DE-B464-761E63A71CD5}"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A1A0B62E-B720-4E7D-9EE0-650F0F229D88}" type="presOf" srcId="{DE4687DD-8621-4F61-BE24-C6372B415806}" destId="{44C1C6C5-6F11-4F9A-86DA-53B055375F51}" srcOrd="0" destOrd="0" presId="urn:microsoft.com/office/officeart/2008/layout/VerticalCurvedList"/>
    <dgm:cxn modelId="{C20947BA-AC12-4645-A222-8ED16837D4A8}" type="presOf" srcId="{98FFCFD7-6EAF-43B3-B073-F90520D80DD2}" destId="{2B62C432-4905-40F9-9530-D2F004B7D3F6}" srcOrd="0" destOrd="0" presId="urn:microsoft.com/office/officeart/2008/layout/VerticalCurvedList"/>
    <dgm:cxn modelId="{63B99079-3372-4082-83F3-0475D6A80051}" srcId="{754914D3-2823-4D9D-9B5F-8AAE908A2791}" destId="{D2FBAA6B-0649-4A7D-B8DE-F6658D838F30}" srcOrd="2" destOrd="0" parTransId="{7212CE93-716A-4539-AE99-EF3E2AE99506}" sibTransId="{A2417E87-50AA-4831-B47A-6864B3E01D71}"/>
    <dgm:cxn modelId="{BDDF0DAA-D977-4C29-9033-0420DCB3901B}" srcId="{754914D3-2823-4D9D-9B5F-8AAE908A2791}" destId="{DE4687DD-8621-4F61-BE24-C6372B415806}" srcOrd="1" destOrd="0" parTransId="{102FF4A7-9C31-4BA6-A706-367C6F640CCB}" sibTransId="{2923E918-9D4F-43C4-B7A4-FF493E6287CF}"/>
    <dgm:cxn modelId="{BFBC33BB-B0E1-4C09-9926-E4C4976951C5}" type="presParOf" srcId="{AE6139D5-D84B-4711-8A6A-A5161E022A99}" destId="{00F42187-34FD-4D8B-A449-F316E9EB9AFA}" srcOrd="0" destOrd="0" presId="urn:microsoft.com/office/officeart/2008/layout/VerticalCurvedList"/>
    <dgm:cxn modelId="{2348F494-2153-4A11-AAAA-9C75187D4DF4}" type="presParOf" srcId="{00F42187-34FD-4D8B-A449-F316E9EB9AFA}" destId="{C168C53D-163A-4892-8EF0-B5326C3FF8C8}" srcOrd="0" destOrd="0" presId="urn:microsoft.com/office/officeart/2008/layout/VerticalCurvedList"/>
    <dgm:cxn modelId="{F412C659-4E8B-452B-B88A-8290D3F05AF3}" type="presParOf" srcId="{C168C53D-163A-4892-8EF0-B5326C3FF8C8}" destId="{0FAB2C97-DF89-43B9-B7B2-C745E026F562}" srcOrd="0" destOrd="0" presId="urn:microsoft.com/office/officeart/2008/layout/VerticalCurvedList"/>
    <dgm:cxn modelId="{34362140-AA5C-4955-BFAF-01D3A06F5200}" type="presParOf" srcId="{C168C53D-163A-4892-8EF0-B5326C3FF8C8}" destId="{93855F07-44CB-45DE-B464-761E63A71CD5}" srcOrd="1" destOrd="0" presId="urn:microsoft.com/office/officeart/2008/layout/VerticalCurvedList"/>
    <dgm:cxn modelId="{994BC537-F249-4910-BA61-551BB2A022E6}" type="presParOf" srcId="{C168C53D-163A-4892-8EF0-B5326C3FF8C8}" destId="{D258DE45-194F-4470-A0BE-D234AB24927B}" srcOrd="2" destOrd="0" presId="urn:microsoft.com/office/officeart/2008/layout/VerticalCurvedList"/>
    <dgm:cxn modelId="{744BC0D0-5AE4-4FD9-B671-E2299D02C1C4}" type="presParOf" srcId="{C168C53D-163A-4892-8EF0-B5326C3FF8C8}" destId="{BF8CDB65-7F63-46ED-AD6F-299BB5E410A3}" srcOrd="3" destOrd="0" presId="urn:microsoft.com/office/officeart/2008/layout/VerticalCurvedList"/>
    <dgm:cxn modelId="{53CECEFE-5792-4A3C-8C0D-19DC2C466122}" type="presParOf" srcId="{00F42187-34FD-4D8B-A449-F316E9EB9AFA}" destId="{2B62C432-4905-40F9-9530-D2F004B7D3F6}" srcOrd="1" destOrd="0" presId="urn:microsoft.com/office/officeart/2008/layout/VerticalCurvedList"/>
    <dgm:cxn modelId="{05FF1733-DEC4-4861-9F34-7B255E0988AF}" type="presParOf" srcId="{00F42187-34FD-4D8B-A449-F316E9EB9AFA}" destId="{7D7CD6F4-5BF8-4820-9EDA-8C7339E21069}" srcOrd="2" destOrd="0" presId="urn:microsoft.com/office/officeart/2008/layout/VerticalCurvedList"/>
    <dgm:cxn modelId="{5B8A300A-569A-4635-8021-41515D364DB4}" type="presParOf" srcId="{7D7CD6F4-5BF8-4820-9EDA-8C7339E21069}" destId="{C2A52F33-F895-4B2F-BC4C-05306D79D5F7}" srcOrd="0" destOrd="0" presId="urn:microsoft.com/office/officeart/2008/layout/VerticalCurvedList"/>
    <dgm:cxn modelId="{1370EC7E-FD14-487C-9882-DAE921654EAE}" type="presParOf" srcId="{00F42187-34FD-4D8B-A449-F316E9EB9AFA}" destId="{44C1C6C5-6F11-4F9A-86DA-53B055375F51}" srcOrd="3" destOrd="0" presId="urn:microsoft.com/office/officeart/2008/layout/VerticalCurvedList"/>
    <dgm:cxn modelId="{33CAD241-1EE2-4B98-9567-62275165B1FF}" type="presParOf" srcId="{00F42187-34FD-4D8B-A449-F316E9EB9AFA}" destId="{657E0AC1-FC15-49D5-BDC2-2B655A860EA8}" srcOrd="4" destOrd="0" presId="urn:microsoft.com/office/officeart/2008/layout/VerticalCurvedList"/>
    <dgm:cxn modelId="{A09BE7A5-B9CA-472C-A2FD-21CC92FC2728}" type="presParOf" srcId="{657E0AC1-FC15-49D5-BDC2-2B655A860EA8}" destId="{B278866A-8BC8-4953-A7B0-44B09C51D26C}" srcOrd="0" destOrd="0" presId="urn:microsoft.com/office/officeart/2008/layout/VerticalCurvedList"/>
    <dgm:cxn modelId="{54DB531F-2F80-4A70-A852-1FA4F595FDC5}" type="presParOf" srcId="{00F42187-34FD-4D8B-A449-F316E9EB9AFA}" destId="{F7526E67-39C0-44DC-885C-85171439269A}" srcOrd="5" destOrd="0" presId="urn:microsoft.com/office/officeart/2008/layout/VerticalCurvedList"/>
    <dgm:cxn modelId="{A56D930E-0802-41D6-98A1-E3AD9888AC1D}" type="presParOf" srcId="{00F42187-34FD-4D8B-A449-F316E9EB9AFA}" destId="{F7EB0DA6-1D1F-418D-8E9B-9C7025D896CF}" srcOrd="6" destOrd="0" presId="urn:microsoft.com/office/officeart/2008/layout/VerticalCurvedList"/>
    <dgm:cxn modelId="{C2A68CA1-463F-414E-B0A6-9AE6030B6392}" type="presParOf" srcId="{F7EB0DA6-1D1F-418D-8E9B-9C7025D896CF}" destId="{EB1F24B5-C955-4DF0-8B66-30DE1C707555}" srcOrd="0" destOrd="0" presId="urn:microsoft.com/office/officeart/2008/layout/VerticalCurvedList"/>
    <dgm:cxn modelId="{105B9ADA-7A34-4E3F-B09D-603B043B59F3}" type="presParOf" srcId="{00F42187-34FD-4D8B-A449-F316E9EB9AFA}" destId="{55A75B76-0325-447E-9A67-4B85928D5F69}" srcOrd="7" destOrd="0" presId="urn:microsoft.com/office/officeart/2008/layout/VerticalCurvedList"/>
    <dgm:cxn modelId="{A820740D-61BA-4A90-AA5B-0AEAA8DF2C01}" type="presParOf" srcId="{00F42187-34FD-4D8B-A449-F316E9EB9AFA}" destId="{74F89DB3-6046-4EB0-87C9-D9D9925E5104}" srcOrd="8" destOrd="0" presId="urn:microsoft.com/office/officeart/2008/layout/VerticalCurvedList"/>
    <dgm:cxn modelId="{22595BA9-49C1-4BDC-9700-99588C26A5E8}" type="presParOf" srcId="{74F89DB3-6046-4EB0-87C9-D9D9925E5104}" destId="{53114754-F35B-4924-8329-EDA5A56352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r>
            <a:rPr lang="en-GB" sz="2400" b="0" noProof="0" dirty="0" smtClean="0"/>
            <a:t>Why we need alternatives in freight transport</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572E14F8-8F9A-4E34-A94A-12746280469D}">
      <dgm:prSet custT="1"/>
      <dgm:spPr/>
      <dgm:t>
        <a:bodyPr/>
        <a:lstStyle/>
        <a:p>
          <a:r>
            <a:rPr lang="en-GB" sz="2400" noProof="0" dirty="0" smtClean="0"/>
            <a:t>Innovative transport concepts</a:t>
          </a:r>
        </a:p>
      </dgm:t>
    </dgm:pt>
    <dgm:pt modelId="{15BE10E6-CE1F-4AAB-AC38-DB3D43C57371}" type="parTrans" cxnId="{6D63C36B-D3FD-4162-B8F9-0881C7A07FC0}">
      <dgm:prSet/>
      <dgm:spPr/>
      <dgm:t>
        <a:bodyPr/>
        <a:lstStyle/>
        <a:p>
          <a:endParaRPr lang="en-GB"/>
        </a:p>
      </dgm:t>
    </dgm:pt>
    <dgm:pt modelId="{7A72DAB2-0BF4-4143-83BD-A727F1BC58F4}" type="sibTrans" cxnId="{6D63C36B-D3FD-4162-B8F9-0881C7A07FC0}">
      <dgm:prSet/>
      <dgm:spPr/>
      <dgm:t>
        <a:bodyPr/>
        <a:lstStyle/>
        <a:p>
          <a:endParaRPr lang="en-GB"/>
        </a:p>
      </dgm:t>
    </dgm:pt>
    <dgm:pt modelId="{D2FBAA6B-0649-4A7D-B8DE-F6658D838F30}">
      <dgm:prSet custT="1"/>
      <dgm:spPr/>
      <dgm:t>
        <a:bodyPr/>
        <a:lstStyle/>
        <a:p>
          <a:r>
            <a:rPr lang="en-GB" sz="2400" noProof="0" dirty="0" smtClean="0"/>
            <a:t>Visionary means of transport</a:t>
          </a:r>
        </a:p>
      </dgm:t>
    </dgm:pt>
    <dgm:pt modelId="{7212CE93-716A-4539-AE99-EF3E2AE99506}" type="parTrans" cxnId="{63B99079-3372-4082-83F3-0475D6A80051}">
      <dgm:prSet/>
      <dgm:spPr/>
      <dgm:t>
        <a:bodyPr/>
        <a:lstStyle/>
        <a:p>
          <a:endParaRPr lang="en-GB"/>
        </a:p>
      </dgm:t>
    </dgm:pt>
    <dgm:pt modelId="{A2417E87-50AA-4831-B47A-6864B3E01D71}" type="sibTrans" cxnId="{63B99079-3372-4082-83F3-0475D6A80051}">
      <dgm:prSet/>
      <dgm:spPr/>
      <dgm:t>
        <a:bodyPr/>
        <a:lstStyle/>
        <a:p>
          <a:endParaRPr lang="en-GB"/>
        </a:p>
      </dgm:t>
    </dgm:pt>
    <dgm:pt modelId="{DE4687DD-8621-4F61-BE24-C6372B415806}">
      <dgm:prSet custT="1"/>
      <dgm:spPr/>
      <dgm:t>
        <a:bodyPr/>
        <a:lstStyle/>
        <a:p>
          <a:r>
            <a:rPr lang="en-GB" sz="2400" noProof="0" dirty="0" smtClean="0"/>
            <a:t>Optimisation of existing means of transport</a:t>
          </a:r>
        </a:p>
      </dgm:t>
    </dgm:pt>
    <dgm:pt modelId="{102FF4A7-9C31-4BA6-A706-367C6F640CCB}" type="parTrans" cxnId="{BDDF0DAA-D977-4C29-9033-0420DCB3901B}">
      <dgm:prSet/>
      <dgm:spPr/>
      <dgm:t>
        <a:bodyPr/>
        <a:lstStyle/>
        <a:p>
          <a:endParaRPr lang="de-DE"/>
        </a:p>
      </dgm:t>
    </dgm:pt>
    <dgm:pt modelId="{2923E918-9D4F-43C4-B7A4-FF493E6287CF}" type="sibTrans" cxnId="{BDDF0DAA-D977-4C29-9033-0420DCB3901B}">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2B62C432-4905-40F9-9530-D2F004B7D3F6}" type="pres">
      <dgm:prSet presAssocID="{98FFCFD7-6EAF-43B3-B073-F90520D80DD2}" presName="text_1" presStyleLbl="node1" presStyleIdx="0" presStyleCnt="4">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4"/>
      <dgm:spPr>
        <a:solidFill>
          <a:schemeClr val="bg1"/>
        </a:solidFill>
      </dgm:spPr>
      <dgm:t>
        <a:bodyPr/>
        <a:lstStyle/>
        <a:p>
          <a:endParaRPr lang="en-GB"/>
        </a:p>
      </dgm:t>
    </dgm:pt>
    <dgm:pt modelId="{44C1C6C5-6F11-4F9A-86DA-53B055375F51}" type="pres">
      <dgm:prSet presAssocID="{DE4687DD-8621-4F61-BE24-C6372B415806}" presName="text_2" presStyleLbl="node1" presStyleIdx="1" presStyleCnt="4">
        <dgm:presLayoutVars>
          <dgm:bulletEnabled val="1"/>
        </dgm:presLayoutVars>
      </dgm:prSet>
      <dgm:spPr/>
      <dgm:t>
        <a:bodyPr/>
        <a:lstStyle/>
        <a:p>
          <a:endParaRPr lang="de-DE"/>
        </a:p>
      </dgm:t>
    </dgm:pt>
    <dgm:pt modelId="{657E0AC1-FC15-49D5-BDC2-2B655A860EA8}" type="pres">
      <dgm:prSet presAssocID="{DE4687DD-8621-4F61-BE24-C6372B415806}" presName="accent_2" presStyleCnt="0"/>
      <dgm:spPr/>
    </dgm:pt>
    <dgm:pt modelId="{B278866A-8BC8-4953-A7B0-44B09C51D26C}" type="pres">
      <dgm:prSet presAssocID="{DE4687DD-8621-4F61-BE24-C6372B415806}" presName="accentRepeatNode" presStyleLbl="solidFgAcc1" presStyleIdx="1" presStyleCnt="4"/>
      <dgm:spPr>
        <a:solidFill>
          <a:schemeClr val="bg1"/>
        </a:solidFill>
      </dgm:spPr>
      <dgm:t>
        <a:bodyPr/>
        <a:lstStyle/>
        <a:p>
          <a:endParaRPr lang="de-DE"/>
        </a:p>
      </dgm:t>
    </dgm:pt>
    <dgm:pt modelId="{F7526E67-39C0-44DC-885C-85171439269A}" type="pres">
      <dgm:prSet presAssocID="{D2FBAA6B-0649-4A7D-B8DE-F6658D838F30}" presName="text_3" presStyleLbl="node1" presStyleIdx="2" presStyleCnt="4">
        <dgm:presLayoutVars>
          <dgm:bulletEnabled val="1"/>
        </dgm:presLayoutVars>
      </dgm:prSet>
      <dgm:spPr/>
      <dgm:t>
        <a:bodyPr/>
        <a:lstStyle/>
        <a:p>
          <a:endParaRPr lang="de-DE"/>
        </a:p>
      </dgm:t>
    </dgm:pt>
    <dgm:pt modelId="{F7EB0DA6-1D1F-418D-8E9B-9C7025D896CF}" type="pres">
      <dgm:prSet presAssocID="{D2FBAA6B-0649-4A7D-B8DE-F6658D838F30}" presName="accent_3" presStyleCnt="0"/>
      <dgm:spPr/>
    </dgm:pt>
    <dgm:pt modelId="{EB1F24B5-C955-4DF0-8B66-30DE1C707555}" type="pres">
      <dgm:prSet presAssocID="{D2FBAA6B-0649-4A7D-B8DE-F6658D838F30}" presName="accentRepeatNode" presStyleLbl="solidFgAcc1" presStyleIdx="2" presStyleCnt="4"/>
      <dgm:spPr>
        <a:solidFill>
          <a:schemeClr val="bg1"/>
        </a:solidFill>
      </dgm:spPr>
      <dgm:t>
        <a:bodyPr/>
        <a:lstStyle/>
        <a:p>
          <a:endParaRPr lang="de-DE"/>
        </a:p>
      </dgm:t>
    </dgm:pt>
    <dgm:pt modelId="{55A75B76-0325-447E-9A67-4B85928D5F69}" type="pres">
      <dgm:prSet presAssocID="{572E14F8-8F9A-4E34-A94A-12746280469D}" presName="text_4" presStyleLbl="node1" presStyleIdx="3" presStyleCnt="4">
        <dgm:presLayoutVars>
          <dgm:bulletEnabled val="1"/>
        </dgm:presLayoutVars>
      </dgm:prSet>
      <dgm:spPr/>
      <dgm:t>
        <a:bodyPr/>
        <a:lstStyle/>
        <a:p>
          <a:endParaRPr lang="de-DE"/>
        </a:p>
      </dgm:t>
    </dgm:pt>
    <dgm:pt modelId="{74F89DB3-6046-4EB0-87C9-D9D9925E5104}" type="pres">
      <dgm:prSet presAssocID="{572E14F8-8F9A-4E34-A94A-12746280469D}" presName="accent_4" presStyleCnt="0"/>
      <dgm:spPr/>
    </dgm:pt>
    <dgm:pt modelId="{53114754-F35B-4924-8329-EDA5A56352F4}" type="pres">
      <dgm:prSet presAssocID="{572E14F8-8F9A-4E34-A94A-12746280469D}" presName="accentRepeatNode" presStyleLbl="solidFgAcc1" presStyleIdx="3" presStyleCnt="4"/>
      <dgm:spPr>
        <a:solidFill>
          <a:srgbClr val="92D050"/>
        </a:solidFill>
      </dgm:spPr>
      <dgm:t>
        <a:bodyPr/>
        <a:lstStyle/>
        <a:p>
          <a:endParaRPr lang="de-DE"/>
        </a:p>
      </dgm:t>
    </dgm:pt>
  </dgm:ptLst>
  <dgm:cxnLst>
    <dgm:cxn modelId="{4D0C69E6-F8BC-4B59-9922-0F618CCB8186}" type="presOf" srcId="{D2FBAA6B-0649-4A7D-B8DE-F6658D838F30}" destId="{F7526E67-39C0-44DC-885C-85171439269A}" srcOrd="0" destOrd="0" presId="urn:microsoft.com/office/officeart/2008/layout/VerticalCurvedList"/>
    <dgm:cxn modelId="{112D099D-3B74-41FB-9987-B0874F317F66}" type="presOf" srcId="{754914D3-2823-4D9D-9B5F-8AAE908A2791}" destId="{AE6139D5-D84B-4711-8A6A-A5161E022A99}" srcOrd="0" destOrd="0" presId="urn:microsoft.com/office/officeart/2008/layout/VerticalCurvedList"/>
    <dgm:cxn modelId="{60919570-37D1-4389-807B-835D8FD0666C}" type="presOf" srcId="{572E14F8-8F9A-4E34-A94A-12746280469D}" destId="{55A75B76-0325-447E-9A67-4B85928D5F69}" srcOrd="0" destOrd="0" presId="urn:microsoft.com/office/officeart/2008/layout/VerticalCurvedList"/>
    <dgm:cxn modelId="{6D63C36B-D3FD-4162-B8F9-0881C7A07FC0}" srcId="{754914D3-2823-4D9D-9B5F-8AAE908A2791}" destId="{572E14F8-8F9A-4E34-A94A-12746280469D}" srcOrd="3" destOrd="0" parTransId="{15BE10E6-CE1F-4AAB-AC38-DB3D43C57371}" sibTransId="{7A72DAB2-0BF4-4143-83BD-A727F1BC58F4}"/>
    <dgm:cxn modelId="{9D61296A-D695-4477-9252-C90B8172B5DA}" type="presOf" srcId="{0CF79BA9-38A5-469E-A5F4-723A1AFB8F96}" destId="{93855F07-44CB-45DE-B464-761E63A71CD5}"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A1A0B62E-B720-4E7D-9EE0-650F0F229D88}" type="presOf" srcId="{DE4687DD-8621-4F61-BE24-C6372B415806}" destId="{44C1C6C5-6F11-4F9A-86DA-53B055375F51}" srcOrd="0" destOrd="0" presId="urn:microsoft.com/office/officeart/2008/layout/VerticalCurvedList"/>
    <dgm:cxn modelId="{C20947BA-AC12-4645-A222-8ED16837D4A8}" type="presOf" srcId="{98FFCFD7-6EAF-43B3-B073-F90520D80DD2}" destId="{2B62C432-4905-40F9-9530-D2F004B7D3F6}" srcOrd="0" destOrd="0" presId="urn:microsoft.com/office/officeart/2008/layout/VerticalCurvedList"/>
    <dgm:cxn modelId="{63B99079-3372-4082-83F3-0475D6A80051}" srcId="{754914D3-2823-4D9D-9B5F-8AAE908A2791}" destId="{D2FBAA6B-0649-4A7D-B8DE-F6658D838F30}" srcOrd="2" destOrd="0" parTransId="{7212CE93-716A-4539-AE99-EF3E2AE99506}" sibTransId="{A2417E87-50AA-4831-B47A-6864B3E01D71}"/>
    <dgm:cxn modelId="{BDDF0DAA-D977-4C29-9033-0420DCB3901B}" srcId="{754914D3-2823-4D9D-9B5F-8AAE908A2791}" destId="{DE4687DD-8621-4F61-BE24-C6372B415806}" srcOrd="1" destOrd="0" parTransId="{102FF4A7-9C31-4BA6-A706-367C6F640CCB}" sibTransId="{2923E918-9D4F-43C4-B7A4-FF493E6287CF}"/>
    <dgm:cxn modelId="{BFBC33BB-B0E1-4C09-9926-E4C4976951C5}" type="presParOf" srcId="{AE6139D5-D84B-4711-8A6A-A5161E022A99}" destId="{00F42187-34FD-4D8B-A449-F316E9EB9AFA}" srcOrd="0" destOrd="0" presId="urn:microsoft.com/office/officeart/2008/layout/VerticalCurvedList"/>
    <dgm:cxn modelId="{2348F494-2153-4A11-AAAA-9C75187D4DF4}" type="presParOf" srcId="{00F42187-34FD-4D8B-A449-F316E9EB9AFA}" destId="{C168C53D-163A-4892-8EF0-B5326C3FF8C8}" srcOrd="0" destOrd="0" presId="urn:microsoft.com/office/officeart/2008/layout/VerticalCurvedList"/>
    <dgm:cxn modelId="{F412C659-4E8B-452B-B88A-8290D3F05AF3}" type="presParOf" srcId="{C168C53D-163A-4892-8EF0-B5326C3FF8C8}" destId="{0FAB2C97-DF89-43B9-B7B2-C745E026F562}" srcOrd="0" destOrd="0" presId="urn:microsoft.com/office/officeart/2008/layout/VerticalCurvedList"/>
    <dgm:cxn modelId="{34362140-AA5C-4955-BFAF-01D3A06F5200}" type="presParOf" srcId="{C168C53D-163A-4892-8EF0-B5326C3FF8C8}" destId="{93855F07-44CB-45DE-B464-761E63A71CD5}" srcOrd="1" destOrd="0" presId="urn:microsoft.com/office/officeart/2008/layout/VerticalCurvedList"/>
    <dgm:cxn modelId="{994BC537-F249-4910-BA61-551BB2A022E6}" type="presParOf" srcId="{C168C53D-163A-4892-8EF0-B5326C3FF8C8}" destId="{D258DE45-194F-4470-A0BE-D234AB24927B}" srcOrd="2" destOrd="0" presId="urn:microsoft.com/office/officeart/2008/layout/VerticalCurvedList"/>
    <dgm:cxn modelId="{744BC0D0-5AE4-4FD9-B671-E2299D02C1C4}" type="presParOf" srcId="{C168C53D-163A-4892-8EF0-B5326C3FF8C8}" destId="{BF8CDB65-7F63-46ED-AD6F-299BB5E410A3}" srcOrd="3" destOrd="0" presId="urn:microsoft.com/office/officeart/2008/layout/VerticalCurvedList"/>
    <dgm:cxn modelId="{53CECEFE-5792-4A3C-8C0D-19DC2C466122}" type="presParOf" srcId="{00F42187-34FD-4D8B-A449-F316E9EB9AFA}" destId="{2B62C432-4905-40F9-9530-D2F004B7D3F6}" srcOrd="1" destOrd="0" presId="urn:microsoft.com/office/officeart/2008/layout/VerticalCurvedList"/>
    <dgm:cxn modelId="{05FF1733-DEC4-4861-9F34-7B255E0988AF}" type="presParOf" srcId="{00F42187-34FD-4D8B-A449-F316E9EB9AFA}" destId="{7D7CD6F4-5BF8-4820-9EDA-8C7339E21069}" srcOrd="2" destOrd="0" presId="urn:microsoft.com/office/officeart/2008/layout/VerticalCurvedList"/>
    <dgm:cxn modelId="{5B8A300A-569A-4635-8021-41515D364DB4}" type="presParOf" srcId="{7D7CD6F4-5BF8-4820-9EDA-8C7339E21069}" destId="{C2A52F33-F895-4B2F-BC4C-05306D79D5F7}" srcOrd="0" destOrd="0" presId="urn:microsoft.com/office/officeart/2008/layout/VerticalCurvedList"/>
    <dgm:cxn modelId="{1370EC7E-FD14-487C-9882-DAE921654EAE}" type="presParOf" srcId="{00F42187-34FD-4D8B-A449-F316E9EB9AFA}" destId="{44C1C6C5-6F11-4F9A-86DA-53B055375F51}" srcOrd="3" destOrd="0" presId="urn:microsoft.com/office/officeart/2008/layout/VerticalCurvedList"/>
    <dgm:cxn modelId="{33CAD241-1EE2-4B98-9567-62275165B1FF}" type="presParOf" srcId="{00F42187-34FD-4D8B-A449-F316E9EB9AFA}" destId="{657E0AC1-FC15-49D5-BDC2-2B655A860EA8}" srcOrd="4" destOrd="0" presId="urn:microsoft.com/office/officeart/2008/layout/VerticalCurvedList"/>
    <dgm:cxn modelId="{A09BE7A5-B9CA-472C-A2FD-21CC92FC2728}" type="presParOf" srcId="{657E0AC1-FC15-49D5-BDC2-2B655A860EA8}" destId="{B278866A-8BC8-4953-A7B0-44B09C51D26C}" srcOrd="0" destOrd="0" presId="urn:microsoft.com/office/officeart/2008/layout/VerticalCurvedList"/>
    <dgm:cxn modelId="{54DB531F-2F80-4A70-A852-1FA4F595FDC5}" type="presParOf" srcId="{00F42187-34FD-4D8B-A449-F316E9EB9AFA}" destId="{F7526E67-39C0-44DC-885C-85171439269A}" srcOrd="5" destOrd="0" presId="urn:microsoft.com/office/officeart/2008/layout/VerticalCurvedList"/>
    <dgm:cxn modelId="{A56D930E-0802-41D6-98A1-E3AD9888AC1D}" type="presParOf" srcId="{00F42187-34FD-4D8B-A449-F316E9EB9AFA}" destId="{F7EB0DA6-1D1F-418D-8E9B-9C7025D896CF}" srcOrd="6" destOrd="0" presId="urn:microsoft.com/office/officeart/2008/layout/VerticalCurvedList"/>
    <dgm:cxn modelId="{C2A68CA1-463F-414E-B0A6-9AE6030B6392}" type="presParOf" srcId="{F7EB0DA6-1D1F-418D-8E9B-9C7025D896CF}" destId="{EB1F24B5-C955-4DF0-8B66-30DE1C707555}" srcOrd="0" destOrd="0" presId="urn:microsoft.com/office/officeart/2008/layout/VerticalCurvedList"/>
    <dgm:cxn modelId="{105B9ADA-7A34-4E3F-B09D-603B043B59F3}" type="presParOf" srcId="{00F42187-34FD-4D8B-A449-F316E9EB9AFA}" destId="{55A75B76-0325-447E-9A67-4B85928D5F69}" srcOrd="7" destOrd="0" presId="urn:microsoft.com/office/officeart/2008/layout/VerticalCurvedList"/>
    <dgm:cxn modelId="{A820740D-61BA-4A90-AA5B-0AEAA8DF2C01}" type="presParOf" srcId="{00F42187-34FD-4D8B-A449-F316E9EB9AFA}" destId="{74F89DB3-6046-4EB0-87C9-D9D9925E5104}" srcOrd="8" destOrd="0" presId="urn:microsoft.com/office/officeart/2008/layout/VerticalCurvedList"/>
    <dgm:cxn modelId="{22595BA9-49C1-4BDC-9700-99588C26A5E8}" type="presParOf" srcId="{74F89DB3-6046-4EB0-87C9-D9D9925E5104}" destId="{53114754-F35B-4924-8329-EDA5A56352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464619" y="315550"/>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b="0" kern="1200" noProof="0" dirty="0" smtClean="0"/>
            <a:t>Why we need alternatives in freight transport</a:t>
          </a:r>
        </a:p>
      </dsp:txBody>
      <dsp:txXfrm>
        <a:off x="464619" y="315550"/>
        <a:ext cx="7867978" cy="631429"/>
      </dsp:txXfrm>
    </dsp:sp>
    <dsp:sp modelId="{C2A52F33-F895-4B2F-BC4C-05306D79D5F7}">
      <dsp:nvSpPr>
        <dsp:cNvPr id="0" name=""/>
        <dsp:cNvSpPr/>
      </dsp:nvSpPr>
      <dsp:spPr>
        <a:xfrm>
          <a:off x="69976" y="236621"/>
          <a:ext cx="789286" cy="78928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4C1C6C5-6F11-4F9A-86DA-53B055375F51}">
      <dsp:nvSpPr>
        <dsp:cNvPr id="0" name=""/>
        <dsp:cNvSpPr/>
      </dsp:nvSpPr>
      <dsp:spPr>
        <a:xfrm>
          <a:off x="826632" y="1262859"/>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t>Optimisation of existing means of transport</a:t>
          </a:r>
        </a:p>
      </dsp:txBody>
      <dsp:txXfrm>
        <a:off x="826632" y="1262859"/>
        <a:ext cx="7505965" cy="631429"/>
      </dsp:txXfrm>
    </dsp:sp>
    <dsp:sp modelId="{B278866A-8BC8-4953-A7B0-44B09C51D26C}">
      <dsp:nvSpPr>
        <dsp:cNvPr id="0" name=""/>
        <dsp:cNvSpPr/>
      </dsp:nvSpPr>
      <dsp:spPr>
        <a:xfrm>
          <a:off x="431989" y="1183930"/>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7526E67-39C0-44DC-885C-85171439269A}">
      <dsp:nvSpPr>
        <dsp:cNvPr id="0" name=""/>
        <dsp:cNvSpPr/>
      </dsp:nvSpPr>
      <dsp:spPr>
        <a:xfrm>
          <a:off x="826632" y="2210167"/>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t>Visionary means of transport</a:t>
          </a:r>
        </a:p>
      </dsp:txBody>
      <dsp:txXfrm>
        <a:off x="826632" y="2210167"/>
        <a:ext cx="7505965" cy="631429"/>
      </dsp:txXfrm>
    </dsp:sp>
    <dsp:sp modelId="{EB1F24B5-C955-4DF0-8B66-30DE1C707555}">
      <dsp:nvSpPr>
        <dsp:cNvPr id="0" name=""/>
        <dsp:cNvSpPr/>
      </dsp:nvSpPr>
      <dsp:spPr>
        <a:xfrm>
          <a:off x="431989" y="2131238"/>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5A75B76-0325-447E-9A67-4B85928D5F69}">
      <dsp:nvSpPr>
        <dsp:cNvPr id="0" name=""/>
        <dsp:cNvSpPr/>
      </dsp:nvSpPr>
      <dsp:spPr>
        <a:xfrm>
          <a:off x="464619" y="3157475"/>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t>Innovative transport concepts</a:t>
          </a:r>
        </a:p>
      </dsp:txBody>
      <dsp:txXfrm>
        <a:off x="464619" y="3157475"/>
        <a:ext cx="7867978" cy="631429"/>
      </dsp:txXfrm>
    </dsp:sp>
    <dsp:sp modelId="{53114754-F35B-4924-8329-EDA5A56352F4}">
      <dsp:nvSpPr>
        <dsp:cNvPr id="0" name=""/>
        <dsp:cNvSpPr/>
      </dsp:nvSpPr>
      <dsp:spPr>
        <a:xfrm>
          <a:off x="69976" y="3078547"/>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464619" y="315550"/>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b="0" kern="1200" noProof="0" dirty="0" smtClean="0">
              <a:solidFill>
                <a:schemeClr val="tx1"/>
              </a:solidFill>
            </a:rPr>
            <a:t>Why we need alternatives in freight transport</a:t>
          </a:r>
        </a:p>
      </dsp:txBody>
      <dsp:txXfrm>
        <a:off x="464619" y="315550"/>
        <a:ext cx="7867978" cy="631429"/>
      </dsp:txXfrm>
    </dsp:sp>
    <dsp:sp modelId="{C2A52F33-F895-4B2F-BC4C-05306D79D5F7}">
      <dsp:nvSpPr>
        <dsp:cNvPr id="0" name=""/>
        <dsp:cNvSpPr/>
      </dsp:nvSpPr>
      <dsp:spPr>
        <a:xfrm>
          <a:off x="69976" y="236621"/>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4C1C6C5-6F11-4F9A-86DA-53B055375F51}">
      <dsp:nvSpPr>
        <dsp:cNvPr id="0" name=""/>
        <dsp:cNvSpPr/>
      </dsp:nvSpPr>
      <dsp:spPr>
        <a:xfrm>
          <a:off x="826632" y="1262859"/>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solidFill>
                <a:schemeClr val="tx1"/>
              </a:solidFill>
            </a:rPr>
            <a:t>Optimisation of existing means of transport</a:t>
          </a:r>
        </a:p>
      </dsp:txBody>
      <dsp:txXfrm>
        <a:off x="826632" y="1262859"/>
        <a:ext cx="7505965" cy="631429"/>
      </dsp:txXfrm>
    </dsp:sp>
    <dsp:sp modelId="{B278866A-8BC8-4953-A7B0-44B09C51D26C}">
      <dsp:nvSpPr>
        <dsp:cNvPr id="0" name=""/>
        <dsp:cNvSpPr/>
      </dsp:nvSpPr>
      <dsp:spPr>
        <a:xfrm>
          <a:off x="431989" y="1183930"/>
          <a:ext cx="789286" cy="78928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7526E67-39C0-44DC-885C-85171439269A}">
      <dsp:nvSpPr>
        <dsp:cNvPr id="0" name=""/>
        <dsp:cNvSpPr/>
      </dsp:nvSpPr>
      <dsp:spPr>
        <a:xfrm>
          <a:off x="826632" y="2210167"/>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solidFill>
                <a:schemeClr val="tx1"/>
              </a:solidFill>
            </a:rPr>
            <a:t>Visionary means of transport</a:t>
          </a:r>
        </a:p>
      </dsp:txBody>
      <dsp:txXfrm>
        <a:off x="826632" y="2210167"/>
        <a:ext cx="7505965" cy="631429"/>
      </dsp:txXfrm>
    </dsp:sp>
    <dsp:sp modelId="{EB1F24B5-C955-4DF0-8B66-30DE1C707555}">
      <dsp:nvSpPr>
        <dsp:cNvPr id="0" name=""/>
        <dsp:cNvSpPr/>
      </dsp:nvSpPr>
      <dsp:spPr>
        <a:xfrm>
          <a:off x="431989" y="2131238"/>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5A75B76-0325-447E-9A67-4B85928D5F69}">
      <dsp:nvSpPr>
        <dsp:cNvPr id="0" name=""/>
        <dsp:cNvSpPr/>
      </dsp:nvSpPr>
      <dsp:spPr>
        <a:xfrm>
          <a:off x="464619" y="3157475"/>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solidFill>
                <a:schemeClr val="tx1"/>
              </a:solidFill>
            </a:rPr>
            <a:t>Innovative transport concepts</a:t>
          </a:r>
        </a:p>
      </dsp:txBody>
      <dsp:txXfrm>
        <a:off x="464619" y="3157475"/>
        <a:ext cx="7867978" cy="631429"/>
      </dsp:txXfrm>
    </dsp:sp>
    <dsp:sp modelId="{53114754-F35B-4924-8329-EDA5A56352F4}">
      <dsp:nvSpPr>
        <dsp:cNvPr id="0" name=""/>
        <dsp:cNvSpPr/>
      </dsp:nvSpPr>
      <dsp:spPr>
        <a:xfrm>
          <a:off x="69976" y="3078547"/>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464619" y="315550"/>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b="0" kern="1200" noProof="0" dirty="0" smtClean="0"/>
            <a:t>Why we need alternatives in freight transport</a:t>
          </a:r>
        </a:p>
      </dsp:txBody>
      <dsp:txXfrm>
        <a:off x="464619" y="315550"/>
        <a:ext cx="7867978" cy="631429"/>
      </dsp:txXfrm>
    </dsp:sp>
    <dsp:sp modelId="{C2A52F33-F895-4B2F-BC4C-05306D79D5F7}">
      <dsp:nvSpPr>
        <dsp:cNvPr id="0" name=""/>
        <dsp:cNvSpPr/>
      </dsp:nvSpPr>
      <dsp:spPr>
        <a:xfrm>
          <a:off x="69976" y="236621"/>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4C1C6C5-6F11-4F9A-86DA-53B055375F51}">
      <dsp:nvSpPr>
        <dsp:cNvPr id="0" name=""/>
        <dsp:cNvSpPr/>
      </dsp:nvSpPr>
      <dsp:spPr>
        <a:xfrm>
          <a:off x="826632" y="1262859"/>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t>Optimisation of existing means of transport</a:t>
          </a:r>
        </a:p>
      </dsp:txBody>
      <dsp:txXfrm>
        <a:off x="826632" y="1262859"/>
        <a:ext cx="7505965" cy="631429"/>
      </dsp:txXfrm>
    </dsp:sp>
    <dsp:sp modelId="{B278866A-8BC8-4953-A7B0-44B09C51D26C}">
      <dsp:nvSpPr>
        <dsp:cNvPr id="0" name=""/>
        <dsp:cNvSpPr/>
      </dsp:nvSpPr>
      <dsp:spPr>
        <a:xfrm>
          <a:off x="431989" y="1183930"/>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7526E67-39C0-44DC-885C-85171439269A}">
      <dsp:nvSpPr>
        <dsp:cNvPr id="0" name=""/>
        <dsp:cNvSpPr/>
      </dsp:nvSpPr>
      <dsp:spPr>
        <a:xfrm>
          <a:off x="826632" y="2210167"/>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t>Visionary means of transport</a:t>
          </a:r>
        </a:p>
      </dsp:txBody>
      <dsp:txXfrm>
        <a:off x="826632" y="2210167"/>
        <a:ext cx="7505965" cy="631429"/>
      </dsp:txXfrm>
    </dsp:sp>
    <dsp:sp modelId="{EB1F24B5-C955-4DF0-8B66-30DE1C707555}">
      <dsp:nvSpPr>
        <dsp:cNvPr id="0" name=""/>
        <dsp:cNvSpPr/>
      </dsp:nvSpPr>
      <dsp:spPr>
        <a:xfrm>
          <a:off x="431989" y="2131238"/>
          <a:ext cx="789286" cy="78928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5A75B76-0325-447E-9A67-4B85928D5F69}">
      <dsp:nvSpPr>
        <dsp:cNvPr id="0" name=""/>
        <dsp:cNvSpPr/>
      </dsp:nvSpPr>
      <dsp:spPr>
        <a:xfrm>
          <a:off x="464619" y="3157475"/>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t>Innovative transport concepts</a:t>
          </a:r>
        </a:p>
      </dsp:txBody>
      <dsp:txXfrm>
        <a:off x="464619" y="3157475"/>
        <a:ext cx="7867978" cy="631429"/>
      </dsp:txXfrm>
    </dsp:sp>
    <dsp:sp modelId="{53114754-F35B-4924-8329-EDA5A56352F4}">
      <dsp:nvSpPr>
        <dsp:cNvPr id="0" name=""/>
        <dsp:cNvSpPr/>
      </dsp:nvSpPr>
      <dsp:spPr>
        <a:xfrm>
          <a:off x="69976" y="3078547"/>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464619" y="315550"/>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b="0" kern="1200" noProof="0" dirty="0" smtClean="0"/>
            <a:t>Why we need alternatives in freight transport</a:t>
          </a:r>
        </a:p>
      </dsp:txBody>
      <dsp:txXfrm>
        <a:off x="464619" y="315550"/>
        <a:ext cx="7867978" cy="631429"/>
      </dsp:txXfrm>
    </dsp:sp>
    <dsp:sp modelId="{C2A52F33-F895-4B2F-BC4C-05306D79D5F7}">
      <dsp:nvSpPr>
        <dsp:cNvPr id="0" name=""/>
        <dsp:cNvSpPr/>
      </dsp:nvSpPr>
      <dsp:spPr>
        <a:xfrm>
          <a:off x="69976" y="236621"/>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4C1C6C5-6F11-4F9A-86DA-53B055375F51}">
      <dsp:nvSpPr>
        <dsp:cNvPr id="0" name=""/>
        <dsp:cNvSpPr/>
      </dsp:nvSpPr>
      <dsp:spPr>
        <a:xfrm>
          <a:off x="826632" y="1262859"/>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t>Optimisation of existing means of transport</a:t>
          </a:r>
        </a:p>
      </dsp:txBody>
      <dsp:txXfrm>
        <a:off x="826632" y="1262859"/>
        <a:ext cx="7505965" cy="631429"/>
      </dsp:txXfrm>
    </dsp:sp>
    <dsp:sp modelId="{B278866A-8BC8-4953-A7B0-44B09C51D26C}">
      <dsp:nvSpPr>
        <dsp:cNvPr id="0" name=""/>
        <dsp:cNvSpPr/>
      </dsp:nvSpPr>
      <dsp:spPr>
        <a:xfrm>
          <a:off x="431989" y="1183930"/>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7526E67-39C0-44DC-885C-85171439269A}">
      <dsp:nvSpPr>
        <dsp:cNvPr id="0" name=""/>
        <dsp:cNvSpPr/>
      </dsp:nvSpPr>
      <dsp:spPr>
        <a:xfrm>
          <a:off x="826632" y="2210167"/>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t>Visionary means of transport</a:t>
          </a:r>
        </a:p>
      </dsp:txBody>
      <dsp:txXfrm>
        <a:off x="826632" y="2210167"/>
        <a:ext cx="7505965" cy="631429"/>
      </dsp:txXfrm>
    </dsp:sp>
    <dsp:sp modelId="{EB1F24B5-C955-4DF0-8B66-30DE1C707555}">
      <dsp:nvSpPr>
        <dsp:cNvPr id="0" name=""/>
        <dsp:cNvSpPr/>
      </dsp:nvSpPr>
      <dsp:spPr>
        <a:xfrm>
          <a:off x="431989" y="2131238"/>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5A75B76-0325-447E-9A67-4B85928D5F69}">
      <dsp:nvSpPr>
        <dsp:cNvPr id="0" name=""/>
        <dsp:cNvSpPr/>
      </dsp:nvSpPr>
      <dsp:spPr>
        <a:xfrm>
          <a:off x="464619" y="3157475"/>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t>Innovative transport concepts</a:t>
          </a:r>
        </a:p>
      </dsp:txBody>
      <dsp:txXfrm>
        <a:off x="464619" y="3157475"/>
        <a:ext cx="7867978" cy="631429"/>
      </dsp:txXfrm>
    </dsp:sp>
    <dsp:sp modelId="{53114754-F35B-4924-8329-EDA5A56352F4}">
      <dsp:nvSpPr>
        <dsp:cNvPr id="0" name=""/>
        <dsp:cNvSpPr/>
      </dsp:nvSpPr>
      <dsp:spPr>
        <a:xfrm>
          <a:off x="69976" y="3078547"/>
          <a:ext cx="789286" cy="78928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2125" tIns="46062" rIns="92125" bIns="46062" rtlCol="0"/>
          <a:lstStyle>
            <a:lvl1pPr algn="l">
              <a:defRPr sz="1200"/>
            </a:lvl1pPr>
          </a:lstStyle>
          <a:p>
            <a:endParaRPr lang="de-AT" dirty="0"/>
          </a:p>
        </p:txBody>
      </p:sp>
      <p:sp>
        <p:nvSpPr>
          <p:cNvPr id="3" name="Date Placeholder 2"/>
          <p:cNvSpPr>
            <a:spLocks noGrp="1"/>
          </p:cNvSpPr>
          <p:nvPr>
            <p:ph type="dt" idx="1"/>
          </p:nvPr>
        </p:nvSpPr>
        <p:spPr>
          <a:xfrm>
            <a:off x="3850444" y="0"/>
            <a:ext cx="2945659" cy="496412"/>
          </a:xfrm>
          <a:prstGeom prst="rect">
            <a:avLst/>
          </a:prstGeom>
        </p:spPr>
        <p:txBody>
          <a:bodyPr vert="horz" lIns="92125" tIns="46062" rIns="92125" bIns="46062" rtlCol="0"/>
          <a:lstStyle>
            <a:lvl1pPr algn="r">
              <a:defRPr sz="1200"/>
            </a:lvl1pPr>
          </a:lstStyle>
          <a:p>
            <a:fld id="{CCFC2A34-98BB-4C93-A97D-162B0DCA04A7}" type="datetimeFigureOut">
              <a:rPr lang="de-AT" smtClean="0"/>
              <a:t>01.08.2019</a:t>
            </a:fld>
            <a:endParaRPr lang="de-AT" dirty="0"/>
          </a:p>
        </p:txBody>
      </p:sp>
      <p:sp>
        <p:nvSpPr>
          <p:cNvPr id="4" name="Slide Image Placeholder 3"/>
          <p:cNvSpPr>
            <a:spLocks noGrp="1" noRot="1" noChangeAspect="1"/>
          </p:cNvSpPr>
          <p:nvPr>
            <p:ph type="sldImg" idx="2"/>
          </p:nvPr>
        </p:nvSpPr>
        <p:spPr>
          <a:xfrm>
            <a:off x="950565" y="787648"/>
            <a:ext cx="4965700" cy="3724275"/>
          </a:xfrm>
          <a:prstGeom prst="rect">
            <a:avLst/>
          </a:prstGeom>
          <a:noFill/>
          <a:ln w="12700">
            <a:solidFill>
              <a:prstClr val="black"/>
            </a:solidFill>
          </a:ln>
        </p:spPr>
        <p:txBody>
          <a:bodyPr vert="horz" lIns="92125" tIns="46062" rIns="92125" bIns="46062" rtlCol="0" anchor="ctr"/>
          <a:lstStyle/>
          <a:p>
            <a:endParaRPr lang="de-AT" dirty="0"/>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2125" tIns="46062" rIns="92125" bIns="460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1" y="9430092"/>
            <a:ext cx="2945659" cy="496412"/>
          </a:xfrm>
          <a:prstGeom prst="rect">
            <a:avLst/>
          </a:prstGeom>
        </p:spPr>
        <p:txBody>
          <a:bodyPr vert="horz" lIns="92125" tIns="46062" rIns="92125" bIns="46062" rtlCol="0" anchor="b"/>
          <a:lstStyle>
            <a:lvl1pPr algn="l">
              <a:defRPr sz="1200"/>
            </a:lvl1pPr>
          </a:lstStyle>
          <a:p>
            <a:endParaRPr lang="de-AT" dirty="0"/>
          </a:p>
        </p:txBody>
      </p:sp>
      <p:sp>
        <p:nvSpPr>
          <p:cNvPr id="7" name="Slide Number Placeholder 6"/>
          <p:cNvSpPr>
            <a:spLocks noGrp="1"/>
          </p:cNvSpPr>
          <p:nvPr>
            <p:ph type="sldNum" sz="quarter" idx="5"/>
          </p:nvPr>
        </p:nvSpPr>
        <p:spPr>
          <a:xfrm>
            <a:off x="3850444" y="9430092"/>
            <a:ext cx="2945659" cy="496412"/>
          </a:xfrm>
          <a:prstGeom prst="rect">
            <a:avLst/>
          </a:prstGeom>
        </p:spPr>
        <p:txBody>
          <a:bodyPr vert="horz" lIns="92125" tIns="46062" rIns="92125" bIns="46062" rtlCol="0" anchor="b"/>
          <a:lstStyle>
            <a:lvl1pPr algn="r">
              <a:defRPr sz="1200"/>
            </a:lvl1pPr>
          </a:lstStyle>
          <a:p>
            <a:fld id="{56F06DAA-0A4E-4110-9797-3FB8CA0FEA93}" type="slidenum">
              <a:rPr lang="de-AT" smtClean="0"/>
              <a:t>‹Nr.›</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5cBEFK70FCU"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This set of slides provides an overview of the topic "Future trends in freight transport" and addresses the need for alternatives in freight transport and possible solutions by optimizing existing means of transport, visionary means of transport and innovative transport concepts.</a:t>
            </a:r>
            <a:endParaRPr lang="de-AT" sz="140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113220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Autonomous navigation is also seen as an opportunity for inland and ocean shipping to meet challenges such as competitiveness, safety and sustainability. These include advanced decision support systems that allow ships to be operated remotely under semi- or fully automated control. The Rolls-Royce company intends to use the first remote-controlled cargo ships in commercial ocean-going shipping operations by 2025. Control is provided by a control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on land and is performed by captains using virtual reality glasses, who control the arrival and departure from the port. By 2035 the first fully autonomous ships are to be used in the commercial sector. Autonomous ships can reduce fuel consumption and associated emissions.  There are no security risks associated with the crew, such as piracy and hostage-taking. Furthermore, shipping companies could save personnel costs and transport more goods, as these ships do not require crew accommodation. The European Commission has decided to grant 27.6 million Euro to support this project in order to further the development of this technology.</a:t>
            </a:r>
            <a:endParaRPr lang="de-AT"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a:t>
            </a:r>
          </a:p>
          <a:p>
            <a:r>
              <a:rPr lang="en-US" sz="1200" kern="1200" dirty="0" smtClean="0">
                <a:solidFill>
                  <a:schemeClr val="tx1"/>
                </a:solidFill>
                <a:effectLst/>
                <a:latin typeface="+mn-lt"/>
                <a:ea typeface="+mn-ea"/>
                <a:cs typeface="+mn-cs"/>
              </a:rPr>
              <a:t>Rolls-Royce (2016): Autonomous ships. The next step. Available online at https://www.rolls-royce.com/~/media/Files/R/Rolls-Royce/documents/customers/marine/ship-intel/rr-ship-intel-aawa-8pg.pdf, checked on 6/19/2019</a:t>
            </a:r>
          </a:p>
          <a:p>
            <a:r>
              <a:rPr lang="en-US" sz="1200" kern="1200" dirty="0" smtClean="0">
                <a:solidFill>
                  <a:schemeClr val="tx1"/>
                </a:solidFill>
                <a:effectLst/>
                <a:latin typeface="+mn-lt"/>
                <a:ea typeface="+mn-ea"/>
                <a:cs typeface="+mn-cs"/>
              </a:rPr>
              <a:t>Port Technology (2019): Autonomous Shipping Project Wins EU Investment. Available online at https://www.porttechnology.org/news/autonomous_shipping_project_wins_eu_investment, checked on 6/19/2019.</a:t>
            </a:r>
          </a:p>
          <a:p>
            <a:endParaRPr lang="en-US" sz="1200" kern="1200" dirty="0" smtClean="0">
              <a:solidFill>
                <a:schemeClr val="tx1"/>
              </a:solidFill>
              <a:effectLst/>
              <a:latin typeface="+mn-lt"/>
              <a:ea typeface="+mn-ea"/>
              <a:cs typeface="+mn-cs"/>
            </a:endParaRPr>
          </a:p>
          <a:p>
            <a:r>
              <a:rPr lang="de-DE" dirty="0" smtClean="0">
                <a:solidFill>
                  <a:schemeClr val="tx1"/>
                </a:solidFill>
              </a:rPr>
              <a:t>Video </a:t>
            </a:r>
            <a:r>
              <a:rPr lang="de-DE" dirty="0" err="1" smtClean="0">
                <a:solidFill>
                  <a:schemeClr val="tx1"/>
                </a:solidFill>
              </a:rPr>
              <a:t>source</a:t>
            </a:r>
            <a:r>
              <a:rPr lang="de-DE" dirty="0" smtClean="0">
                <a:solidFill>
                  <a:schemeClr val="tx1"/>
                </a:solidFill>
              </a:rPr>
              <a:t>:</a:t>
            </a:r>
            <a:r>
              <a:rPr lang="de-DE" baseline="0" dirty="0" smtClean="0">
                <a:solidFill>
                  <a:schemeClr val="tx1"/>
                </a:solidFill>
              </a:rPr>
              <a:t> </a:t>
            </a:r>
          </a:p>
          <a:p>
            <a:r>
              <a:rPr lang="de-DE" dirty="0" smtClean="0">
                <a:solidFill>
                  <a:schemeClr val="tx1"/>
                </a:solidFill>
              </a:rPr>
              <a:t>Wall</a:t>
            </a:r>
            <a:r>
              <a:rPr lang="de-DE" baseline="0" dirty="0" smtClean="0">
                <a:solidFill>
                  <a:schemeClr val="tx1"/>
                </a:solidFill>
              </a:rPr>
              <a:t> Street Journal (2016): </a:t>
            </a:r>
            <a:r>
              <a:rPr lang="de-DE" dirty="0" err="1" smtClean="0">
                <a:solidFill>
                  <a:schemeClr val="tx1"/>
                </a:solidFill>
              </a:rPr>
              <a:t>Automated</a:t>
            </a:r>
            <a:r>
              <a:rPr lang="de-DE" baseline="0" dirty="0" smtClean="0">
                <a:solidFill>
                  <a:schemeClr val="tx1"/>
                </a:solidFill>
              </a:rPr>
              <a:t> Cargo </a:t>
            </a:r>
            <a:r>
              <a:rPr lang="de-DE" baseline="0" dirty="0" err="1" smtClean="0">
                <a:solidFill>
                  <a:schemeClr val="tx1"/>
                </a:solidFill>
              </a:rPr>
              <a:t>Ships</a:t>
            </a:r>
            <a:r>
              <a:rPr lang="de-DE" baseline="0" dirty="0" smtClean="0">
                <a:solidFill>
                  <a:schemeClr val="tx1"/>
                </a:solidFill>
              </a:rPr>
              <a:t>: The Next Transport Revolution? URL: </a:t>
            </a:r>
            <a:r>
              <a:rPr lang="de-AT" dirty="0" smtClean="0">
                <a:solidFill>
                  <a:schemeClr val="tx1"/>
                </a:solidFill>
              </a:rPr>
              <a:t>https://www.youtube.com/watch?v=Z5cTxSjjEXI [20.05.2019]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solidFill>
                <a:schemeClr val="tx1"/>
              </a:solidFill>
            </a:endParaRPr>
          </a:p>
        </p:txBody>
      </p:sp>
      <p:sp>
        <p:nvSpPr>
          <p:cNvPr id="4" name="Foliennummernplatzhalter 3"/>
          <p:cNvSpPr>
            <a:spLocks noGrp="1"/>
          </p:cNvSpPr>
          <p:nvPr>
            <p:ph type="sldNum" sz="quarter" idx="10"/>
          </p:nvPr>
        </p:nvSpPr>
        <p:spPr/>
        <p:txBody>
          <a:bodyPr/>
          <a:lstStyle/>
          <a:p>
            <a:fld id="{0EDFA6B0-5DC3-4D22-8E41-F7511E10BAE2}" type="slidenum">
              <a:rPr lang="en-US" smtClean="0"/>
              <a:t>10</a:t>
            </a:fld>
            <a:endParaRPr lang="en-US"/>
          </a:p>
        </p:txBody>
      </p:sp>
    </p:spTree>
    <p:extLst>
      <p:ext uri="{BB962C8B-B14F-4D97-AF65-F5344CB8AC3E}">
        <p14:creationId xmlns:p14="http://schemas.microsoft.com/office/powerpoint/2010/main" val="3517008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GB" sz="1200" kern="1200" noProof="0" dirty="0" smtClean="0">
                <a:solidFill>
                  <a:schemeClr val="tx1"/>
                </a:solidFill>
                <a:effectLst/>
                <a:latin typeface="+mn-lt"/>
                <a:ea typeface="+mn-ea"/>
                <a:cs typeface="+mn-cs"/>
              </a:rPr>
              <a:t>Autonomous driving as a model for the future is also the subject of research into rail as a mode of transport. With the Next Generation Train Cargo (NGT-CARGO) project, the German aerospace industry has set itself the goal of developing fully automatic high-speed trains in order to increase the share of rail in freight transport. The NGT CARGO will be used, among other things, for the new Silk Road and establish the freight train as a competitor to container ships. The distance between China and Europe is to be reduced from 14 days to 3 days.   </a:t>
            </a:r>
          </a:p>
          <a:p>
            <a:endParaRPr lang="en-GB" sz="1200" kern="1200" noProof="0" dirty="0" smtClean="0">
              <a:solidFill>
                <a:schemeClr val="tx1"/>
              </a:solidFill>
              <a:effectLst/>
              <a:latin typeface="+mn-lt"/>
              <a:ea typeface="+mn-ea"/>
              <a:cs typeface="+mn-cs"/>
            </a:endParaRPr>
          </a:p>
          <a:p>
            <a:r>
              <a:rPr lang="en-GB" sz="1200" kern="1200" noProof="0" dirty="0" smtClean="0">
                <a:solidFill>
                  <a:schemeClr val="tx1"/>
                </a:solidFill>
                <a:effectLst/>
                <a:latin typeface="+mn-lt"/>
                <a:ea typeface="+mn-ea"/>
                <a:cs typeface="+mn-cs"/>
              </a:rPr>
              <a:t>NGT CARGO trains are composed of individual cars and powerful traction units as required. The number of individual cargo wagons and traction units can be varied according to customer requirements by adjusting the maximum speed, whereby the system is designed for speeds of up to 400 km/h in the fastest configuration.  The individual cargo wagons have their own low-power drive (20 km/h, 20 km range), an on-board energy storage system and an automatic coupling system. This enables fully automatic train formation and separation without the use of shunting locomotives. Due to the independent drive, the wagons can cover the last kilometres to connecting points and forwarding loading points autonomously.  This could make rail transport more relevant again for small, flexible and urgent shipments (LDHV – Low Density High Value). </a:t>
            </a:r>
          </a:p>
          <a:p>
            <a:endParaRPr lang="en-GB" sz="1200" kern="1200" noProof="0" dirty="0" smtClean="0">
              <a:solidFill>
                <a:schemeClr val="tx1"/>
              </a:solidFill>
              <a:effectLst/>
              <a:latin typeface="+mn-lt"/>
              <a:ea typeface="+mn-ea"/>
              <a:cs typeface="+mn-cs"/>
            </a:endParaRPr>
          </a:p>
          <a:p>
            <a:r>
              <a:rPr lang="en-GB" sz="1200" kern="1200" noProof="0" dirty="0" smtClean="0">
                <a:solidFill>
                  <a:schemeClr val="tx1"/>
                </a:solidFill>
                <a:effectLst/>
                <a:latin typeface="+mn-lt"/>
                <a:ea typeface="+mn-ea"/>
                <a:cs typeface="+mn-cs"/>
              </a:rPr>
              <a:t>The full automation of trains also enables virtual coupling and decoupling of trains during travel. This operation is called dynamic flanking. The automatic control of drive and brakes creates an even distance (e.g. 10 m) between the trains in order to reduce air resistance.  Coupling with fully automatic passenger trains is also possible. By bundling passenger and freight transport, the existing line capacities can be used more optimally and the flexibility of rail as a mode of transport can be increased.</a:t>
            </a:r>
          </a:p>
          <a:p>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Sources</a:t>
            </a:r>
            <a:r>
              <a:rPr lang="de-DE" sz="1200" kern="1200" dirty="0" smtClean="0">
                <a:solidFill>
                  <a:schemeClr val="tx1"/>
                </a:solidFill>
                <a:effectLst/>
                <a:latin typeface="+mn-lt"/>
                <a:ea typeface="+mn-ea"/>
                <a:cs typeface="+mn-cs"/>
              </a:rPr>
              <a:t>:</a:t>
            </a:r>
          </a:p>
          <a:p>
            <a:r>
              <a:rPr lang="de-AT" sz="1200" kern="1200" baseline="0" dirty="0" smtClean="0">
                <a:solidFill>
                  <a:schemeClr val="tx1"/>
                </a:solidFill>
                <a:effectLst/>
                <a:latin typeface="+mn-lt"/>
                <a:ea typeface="+mn-ea"/>
                <a:cs typeface="+mn-cs"/>
              </a:rPr>
              <a:t>Winter, Joachim; Böhm, Mathias; Malzacher, Gregor (2017): Future Europe-</a:t>
            </a:r>
            <a:r>
              <a:rPr lang="de-AT" sz="1200" kern="1200" baseline="0" dirty="0" err="1" smtClean="0">
                <a:solidFill>
                  <a:schemeClr val="tx1"/>
                </a:solidFill>
                <a:effectLst/>
                <a:latin typeface="+mn-lt"/>
                <a:ea typeface="+mn-ea"/>
                <a:cs typeface="+mn-cs"/>
              </a:rPr>
              <a:t>Asia</a:t>
            </a:r>
            <a:r>
              <a:rPr lang="de-AT" sz="1200" kern="1200" baseline="0" dirty="0" smtClean="0">
                <a:solidFill>
                  <a:schemeClr val="tx1"/>
                </a:solidFill>
                <a:effectLst/>
                <a:latin typeface="+mn-lt"/>
                <a:ea typeface="+mn-ea"/>
                <a:cs typeface="+mn-cs"/>
              </a:rPr>
              <a:t> </a:t>
            </a:r>
            <a:r>
              <a:rPr lang="de-AT" sz="1200" kern="1200" baseline="0" dirty="0" err="1" smtClean="0">
                <a:solidFill>
                  <a:schemeClr val="tx1"/>
                </a:solidFill>
                <a:effectLst/>
                <a:latin typeface="+mn-lt"/>
                <a:ea typeface="+mn-ea"/>
                <a:cs typeface="+mn-cs"/>
              </a:rPr>
              <a:t>trains</a:t>
            </a:r>
            <a:r>
              <a:rPr lang="de-AT" sz="1200" kern="1200" baseline="0" dirty="0" smtClean="0">
                <a:solidFill>
                  <a:schemeClr val="tx1"/>
                </a:solidFill>
                <a:effectLst/>
                <a:latin typeface="+mn-lt"/>
                <a:ea typeface="+mn-ea"/>
                <a:cs typeface="+mn-cs"/>
              </a:rPr>
              <a:t>. In Baltic Transport Journal. </a:t>
            </a:r>
            <a:r>
              <a:rPr lang="de-AT" sz="1200" kern="1200" baseline="0" dirty="0" err="1" smtClean="0">
                <a:solidFill>
                  <a:schemeClr val="tx1"/>
                </a:solidFill>
                <a:effectLst/>
                <a:latin typeface="+mn-lt"/>
                <a:ea typeface="+mn-ea"/>
                <a:cs typeface="+mn-cs"/>
              </a:rPr>
              <a:t>Available</a:t>
            </a:r>
            <a:r>
              <a:rPr lang="de-AT" sz="1200" kern="1200" baseline="0" dirty="0" smtClean="0">
                <a:solidFill>
                  <a:schemeClr val="tx1"/>
                </a:solidFill>
                <a:effectLst/>
                <a:latin typeface="+mn-lt"/>
                <a:ea typeface="+mn-ea"/>
                <a:cs typeface="+mn-cs"/>
              </a:rPr>
              <a:t> online at https://www.researchgate.net/publication/321211758_Future_Europe-Asia_trains.</a:t>
            </a:r>
          </a:p>
          <a:p>
            <a:r>
              <a:rPr lang="de-AT" sz="1200" kern="1200" baseline="0" dirty="0" smtClean="0">
                <a:solidFill>
                  <a:schemeClr val="tx1"/>
                </a:solidFill>
                <a:effectLst/>
                <a:latin typeface="+mn-lt"/>
                <a:ea typeface="+mn-ea"/>
                <a:cs typeface="+mn-cs"/>
              </a:rPr>
              <a:t>DLR Transport: </a:t>
            </a:r>
            <a:r>
              <a:rPr lang="de-AT" sz="1200" kern="1200" baseline="0" dirty="0" err="1" smtClean="0">
                <a:solidFill>
                  <a:schemeClr val="tx1"/>
                </a:solidFill>
                <a:effectLst/>
                <a:latin typeface="+mn-lt"/>
                <a:ea typeface="+mn-ea"/>
                <a:cs typeface="+mn-cs"/>
              </a:rPr>
              <a:t>Researching</a:t>
            </a:r>
            <a:r>
              <a:rPr lang="de-AT" sz="1200" kern="1200" baseline="0" dirty="0" smtClean="0">
                <a:solidFill>
                  <a:schemeClr val="tx1"/>
                </a:solidFill>
                <a:effectLst/>
                <a:latin typeface="+mn-lt"/>
                <a:ea typeface="+mn-ea"/>
                <a:cs typeface="+mn-cs"/>
              </a:rPr>
              <a:t> </a:t>
            </a:r>
            <a:r>
              <a:rPr lang="de-AT" sz="1200" kern="1200" baseline="0" dirty="0" err="1" smtClean="0">
                <a:solidFill>
                  <a:schemeClr val="tx1"/>
                </a:solidFill>
                <a:effectLst/>
                <a:latin typeface="+mn-lt"/>
                <a:ea typeface="+mn-ea"/>
                <a:cs typeface="+mn-cs"/>
              </a:rPr>
              <a:t>the</a:t>
            </a:r>
            <a:r>
              <a:rPr lang="de-AT" sz="1200" kern="1200" baseline="0" dirty="0" smtClean="0">
                <a:solidFill>
                  <a:schemeClr val="tx1"/>
                </a:solidFill>
                <a:effectLst/>
                <a:latin typeface="+mn-lt"/>
                <a:ea typeface="+mn-ea"/>
                <a:cs typeface="+mn-cs"/>
              </a:rPr>
              <a:t> Next Generation Train. </a:t>
            </a:r>
            <a:r>
              <a:rPr lang="de-AT" sz="1200" kern="1200" baseline="0" dirty="0" err="1" smtClean="0">
                <a:solidFill>
                  <a:schemeClr val="tx1"/>
                </a:solidFill>
                <a:effectLst/>
                <a:latin typeface="+mn-lt"/>
                <a:ea typeface="+mn-ea"/>
                <a:cs typeface="+mn-cs"/>
              </a:rPr>
              <a:t>Available</a:t>
            </a:r>
            <a:r>
              <a:rPr lang="de-AT" sz="1200" kern="1200" baseline="0" dirty="0" smtClean="0">
                <a:solidFill>
                  <a:schemeClr val="tx1"/>
                </a:solidFill>
                <a:effectLst/>
                <a:latin typeface="+mn-lt"/>
                <a:ea typeface="+mn-ea"/>
                <a:cs typeface="+mn-cs"/>
              </a:rPr>
              <a:t> online at https://verkehrsforschung.dlr.de/en/projects/ngt-cargo, </a:t>
            </a:r>
            <a:r>
              <a:rPr lang="de-AT" sz="1200" kern="1200" baseline="0" dirty="0" err="1" smtClean="0">
                <a:solidFill>
                  <a:schemeClr val="tx1"/>
                </a:solidFill>
                <a:effectLst/>
                <a:latin typeface="+mn-lt"/>
                <a:ea typeface="+mn-ea"/>
                <a:cs typeface="+mn-cs"/>
              </a:rPr>
              <a:t>checked</a:t>
            </a:r>
            <a:r>
              <a:rPr lang="de-AT" sz="1200" kern="1200" baseline="0" dirty="0" smtClean="0">
                <a:solidFill>
                  <a:schemeClr val="tx1"/>
                </a:solidFill>
                <a:effectLst/>
                <a:latin typeface="+mn-lt"/>
                <a:ea typeface="+mn-ea"/>
                <a:cs typeface="+mn-cs"/>
              </a:rPr>
              <a:t> on 6/20/2019.</a:t>
            </a:r>
          </a:p>
          <a:p>
            <a:r>
              <a:rPr lang="de-AT" sz="1200" kern="1200" baseline="0" dirty="0" smtClean="0">
                <a:solidFill>
                  <a:schemeClr val="tx1"/>
                </a:solidFill>
                <a:effectLst/>
                <a:latin typeface="+mn-lt"/>
                <a:ea typeface="+mn-ea"/>
                <a:cs typeface="+mn-cs"/>
              </a:rPr>
              <a:t>DLR Transport (2017): NGT CARGO: </a:t>
            </a:r>
            <a:r>
              <a:rPr lang="de-AT" sz="1200" kern="1200" baseline="0" dirty="0" err="1" smtClean="0">
                <a:solidFill>
                  <a:schemeClr val="tx1"/>
                </a:solidFill>
                <a:effectLst/>
                <a:latin typeface="+mn-lt"/>
                <a:ea typeface="+mn-ea"/>
                <a:cs typeface="+mn-cs"/>
              </a:rPr>
              <a:t>What</a:t>
            </a:r>
            <a:r>
              <a:rPr lang="de-AT" sz="1200" kern="1200" baseline="0" dirty="0" smtClean="0">
                <a:solidFill>
                  <a:schemeClr val="tx1"/>
                </a:solidFill>
                <a:effectLst/>
                <a:latin typeface="+mn-lt"/>
                <a:ea typeface="+mn-ea"/>
                <a:cs typeface="+mn-cs"/>
              </a:rPr>
              <a:t> </a:t>
            </a:r>
            <a:r>
              <a:rPr lang="de-AT" sz="1200" kern="1200" baseline="0" dirty="0" err="1" smtClean="0">
                <a:solidFill>
                  <a:schemeClr val="tx1"/>
                </a:solidFill>
                <a:effectLst/>
                <a:latin typeface="+mn-lt"/>
                <a:ea typeface="+mn-ea"/>
                <a:cs typeface="+mn-cs"/>
              </a:rPr>
              <a:t>freight</a:t>
            </a:r>
            <a:r>
              <a:rPr lang="de-AT" sz="1200" kern="1200" baseline="0" dirty="0" smtClean="0">
                <a:solidFill>
                  <a:schemeClr val="tx1"/>
                </a:solidFill>
                <a:effectLst/>
                <a:latin typeface="+mn-lt"/>
                <a:ea typeface="+mn-ea"/>
                <a:cs typeface="+mn-cs"/>
              </a:rPr>
              <a:t> </a:t>
            </a:r>
            <a:r>
              <a:rPr lang="de-AT" sz="1200" kern="1200" baseline="0" dirty="0" err="1" smtClean="0">
                <a:solidFill>
                  <a:schemeClr val="tx1"/>
                </a:solidFill>
                <a:effectLst/>
                <a:latin typeface="+mn-lt"/>
                <a:ea typeface="+mn-ea"/>
                <a:cs typeface="+mn-cs"/>
              </a:rPr>
              <a:t>trains</a:t>
            </a:r>
            <a:r>
              <a:rPr lang="de-AT" sz="1200" kern="1200" baseline="0" dirty="0" smtClean="0">
                <a:solidFill>
                  <a:schemeClr val="tx1"/>
                </a:solidFill>
                <a:effectLst/>
                <a:latin typeface="+mn-lt"/>
                <a:ea typeface="+mn-ea"/>
                <a:cs typeface="+mn-cs"/>
              </a:rPr>
              <a:t> </a:t>
            </a:r>
            <a:r>
              <a:rPr lang="de-AT" sz="1200" kern="1200" baseline="0" dirty="0" err="1" smtClean="0">
                <a:solidFill>
                  <a:schemeClr val="tx1"/>
                </a:solidFill>
                <a:effectLst/>
                <a:latin typeface="+mn-lt"/>
                <a:ea typeface="+mn-ea"/>
                <a:cs typeface="+mn-cs"/>
              </a:rPr>
              <a:t>of</a:t>
            </a:r>
            <a:r>
              <a:rPr lang="de-AT" sz="1200" kern="1200" baseline="0" dirty="0" smtClean="0">
                <a:solidFill>
                  <a:schemeClr val="tx1"/>
                </a:solidFill>
                <a:effectLst/>
                <a:latin typeface="+mn-lt"/>
                <a:ea typeface="+mn-ea"/>
                <a:cs typeface="+mn-cs"/>
              </a:rPr>
              <a:t> </a:t>
            </a:r>
            <a:r>
              <a:rPr lang="de-AT" sz="1200" kern="1200" baseline="0" dirty="0" err="1" smtClean="0">
                <a:solidFill>
                  <a:schemeClr val="tx1"/>
                </a:solidFill>
                <a:effectLst/>
                <a:latin typeface="+mn-lt"/>
                <a:ea typeface="+mn-ea"/>
                <a:cs typeface="+mn-cs"/>
              </a:rPr>
              <a:t>the</a:t>
            </a:r>
            <a:r>
              <a:rPr lang="de-AT" sz="1200" kern="1200" baseline="0" dirty="0" smtClean="0">
                <a:solidFill>
                  <a:schemeClr val="tx1"/>
                </a:solidFill>
                <a:effectLst/>
                <a:latin typeface="+mn-lt"/>
                <a:ea typeface="+mn-ea"/>
                <a:cs typeface="+mn-cs"/>
              </a:rPr>
              <a:t> </a:t>
            </a:r>
            <a:r>
              <a:rPr lang="de-AT" sz="1200" kern="1200" baseline="0" dirty="0" err="1" smtClean="0">
                <a:solidFill>
                  <a:schemeClr val="tx1"/>
                </a:solidFill>
                <a:effectLst/>
                <a:latin typeface="+mn-lt"/>
                <a:ea typeface="+mn-ea"/>
                <a:cs typeface="+mn-cs"/>
              </a:rPr>
              <a:t>future</a:t>
            </a:r>
            <a:r>
              <a:rPr lang="de-AT" sz="1200" kern="1200" baseline="0" dirty="0" smtClean="0">
                <a:solidFill>
                  <a:schemeClr val="tx1"/>
                </a:solidFill>
                <a:effectLst/>
                <a:latin typeface="+mn-lt"/>
                <a:ea typeface="+mn-ea"/>
                <a:cs typeface="+mn-cs"/>
              </a:rPr>
              <a:t> will </a:t>
            </a:r>
            <a:r>
              <a:rPr lang="de-AT" sz="1200" kern="1200" baseline="0" dirty="0" err="1" smtClean="0">
                <a:solidFill>
                  <a:schemeClr val="tx1"/>
                </a:solidFill>
                <a:effectLst/>
                <a:latin typeface="+mn-lt"/>
                <a:ea typeface="+mn-ea"/>
                <a:cs typeface="+mn-cs"/>
              </a:rPr>
              <a:t>look</a:t>
            </a:r>
            <a:r>
              <a:rPr lang="de-AT" sz="1200" kern="1200" baseline="0" dirty="0" smtClean="0">
                <a:solidFill>
                  <a:schemeClr val="tx1"/>
                </a:solidFill>
                <a:effectLst/>
                <a:latin typeface="+mn-lt"/>
                <a:ea typeface="+mn-ea"/>
                <a:cs typeface="+mn-cs"/>
              </a:rPr>
              <a:t> like. Deutsches Zentrum für Luft- und Raumfahrt (DLR). </a:t>
            </a:r>
            <a:r>
              <a:rPr lang="de-AT" sz="1200" kern="1200" baseline="0" dirty="0" err="1" smtClean="0">
                <a:solidFill>
                  <a:schemeClr val="tx1"/>
                </a:solidFill>
                <a:effectLst/>
                <a:latin typeface="+mn-lt"/>
                <a:ea typeface="+mn-ea"/>
                <a:cs typeface="+mn-cs"/>
              </a:rPr>
              <a:t>Available</a:t>
            </a:r>
            <a:r>
              <a:rPr lang="de-AT" sz="1200" kern="1200" baseline="0" dirty="0" smtClean="0">
                <a:solidFill>
                  <a:schemeClr val="tx1"/>
                </a:solidFill>
                <a:effectLst/>
                <a:latin typeface="+mn-lt"/>
                <a:ea typeface="+mn-ea"/>
                <a:cs typeface="+mn-cs"/>
              </a:rPr>
              <a:t> online at https://www.dlr.de/dlr/en/desktopdefault.aspx/tabid-10081/151_read-21934/#/gallery/26733, </a:t>
            </a:r>
            <a:r>
              <a:rPr lang="de-AT" sz="1200" kern="1200" baseline="0" dirty="0" err="1" smtClean="0">
                <a:solidFill>
                  <a:schemeClr val="tx1"/>
                </a:solidFill>
                <a:effectLst/>
                <a:latin typeface="+mn-lt"/>
                <a:ea typeface="+mn-ea"/>
                <a:cs typeface="+mn-cs"/>
              </a:rPr>
              <a:t>checked</a:t>
            </a:r>
            <a:r>
              <a:rPr lang="de-AT" sz="1200" kern="1200" baseline="0" dirty="0" smtClean="0">
                <a:solidFill>
                  <a:schemeClr val="tx1"/>
                </a:solidFill>
                <a:effectLst/>
                <a:latin typeface="+mn-lt"/>
                <a:ea typeface="+mn-ea"/>
                <a:cs typeface="+mn-cs"/>
              </a:rPr>
              <a:t> on 6/20/2019</a:t>
            </a:r>
          </a:p>
          <a:p>
            <a:r>
              <a:rPr lang="en-US" sz="1200" kern="1200" baseline="0" dirty="0" smtClean="0">
                <a:solidFill>
                  <a:schemeClr val="tx1"/>
                </a:solidFill>
                <a:effectLst/>
                <a:latin typeface="+mn-lt"/>
                <a:ea typeface="+mn-ea"/>
                <a:cs typeface="+mn-cs"/>
              </a:rPr>
              <a:t>DLR Transport (2018): Dynamic Virtual Coupling. Available online at https://verkehrsforschung.dlr.de/en/innotrans-2018/dynamisches-fluegeln-1, checked on 7/29/2019.</a:t>
            </a:r>
            <a:endParaRPr lang="de-DE" sz="1200" kern="1200" baseline="0" dirty="0" smtClean="0">
              <a:solidFill>
                <a:schemeClr val="tx1"/>
              </a:solidFill>
              <a:effectLst/>
              <a:latin typeface="+mn-lt"/>
              <a:ea typeface="+mn-ea"/>
              <a:cs typeface="+mn-cs"/>
            </a:endParaRPr>
          </a:p>
          <a:p>
            <a:r>
              <a:rPr lang="de-DE" sz="1200" kern="1200" baseline="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 </a:t>
            </a:r>
            <a:endParaRPr lang="en-US" sz="1200" dirty="0"/>
          </a:p>
        </p:txBody>
      </p:sp>
      <p:sp>
        <p:nvSpPr>
          <p:cNvPr id="4" name="Slide Number Placeholder 3"/>
          <p:cNvSpPr>
            <a:spLocks noGrp="1"/>
          </p:cNvSpPr>
          <p:nvPr>
            <p:ph type="sldNum" sz="quarter" idx="10"/>
          </p:nvPr>
        </p:nvSpPr>
        <p:spPr/>
        <p:txBody>
          <a:bodyPr/>
          <a:lstStyle/>
          <a:p>
            <a:fld id="{0EDFA6B0-5DC3-4D22-8E41-F7511E10BAE2}" type="slidenum">
              <a:rPr lang="en-US" smtClean="0"/>
              <a:t>11</a:t>
            </a:fld>
            <a:endParaRPr lang="en-US"/>
          </a:p>
        </p:txBody>
      </p:sp>
    </p:spTree>
    <p:extLst>
      <p:ext uri="{BB962C8B-B14F-4D97-AF65-F5344CB8AC3E}">
        <p14:creationId xmlns:p14="http://schemas.microsoft.com/office/powerpoint/2010/main" val="3611370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Natural gas is used as an alternative fuel for motor vehicles in compressed natural gas (CNG) and liquefied natural gas (LNG). CNG compresses natural gas to approx. 200 bar in order to be able to carry a sufficient amount of energy in a reasonable volume in the vehicle (1 kg CNG corresponds to 1.3 litres of diesel or 1.5 litres of petrol). LNG or liquefied natural gas is natural gas that is cooled to at least -162°C and thus takes up 600 times less space than unprocessed natural gas. Due to these properties, LNG is considered an alternative to conventional fuels for long-distance transport. LNG can also be used for industrial processes in gas form in addition to its use as fuel for inland waterway vessels and trucks. </a:t>
            </a:r>
            <a:endParaRPr lang="de-AT"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Natural gas-powered trucks such as the IVECO </a:t>
            </a:r>
            <a:r>
              <a:rPr lang="en-GB" sz="1200" kern="1200" dirty="0" err="1" smtClean="0">
                <a:solidFill>
                  <a:schemeClr val="tx1"/>
                </a:solidFill>
                <a:effectLst/>
                <a:latin typeface="+mn-lt"/>
                <a:ea typeface="+mn-ea"/>
                <a:cs typeface="+mn-cs"/>
              </a:rPr>
              <a:t>Stralis</a:t>
            </a:r>
            <a:r>
              <a:rPr lang="en-GB" sz="1200" kern="1200" dirty="0" smtClean="0">
                <a:solidFill>
                  <a:schemeClr val="tx1"/>
                </a:solidFill>
                <a:effectLst/>
                <a:latin typeface="+mn-lt"/>
                <a:ea typeface="+mn-ea"/>
                <a:cs typeface="+mn-cs"/>
              </a:rPr>
              <a:t> LNG have several advantages over conventional diesel trucks. The range can be increased from 570 km (two compressed natural gas (CNG) tanks) to 1030 km (one CNG tank, one LNG tank) and even up to 1600 km (2 LNG tanks) according to the manufacturer's specifications. Due to the lower engine volume, natural gas-powered trucks are also suitable for night and inner city driving. Comparative values show that significant emission reductions could be achieved by natural gas-powered trucks. The emission values of the IVECO Cursor 8 natural gas engine, for example, are -70% NOx , -96% particulate matter (PM), -90% NMHC, -88% methane and -25% CO2 in comparison with Euro VI limits.. </a:t>
            </a:r>
            <a:endParaRPr lang="de-AT"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purchase costs of a natural gas truck are currently almost 30% higher than the purchase price of a conventional diesel truck. Depending on the EU state, the purchase of a natural gas truck is eligible for different levels of government subsidies. In Germany, the purchase is subsidised with 12,000 Euro per vehicle. In addition, the vehicles are exempt from tolls for 2 years and there are tax concessions. In Austria, a comparable subsidy package has not yet been implemented despite repeated demands by the Austrian Federal Economic Chamber. In addition to the subsidies, the reduced fuel consumption of just under 18% contributes significantly to the vehicle's rapid payback. According to practical experience, the higher acquisition costs amortise at 14,000-15,000 km per month within 3 years.</a:t>
            </a:r>
            <a:r>
              <a:rPr lang="de-AT" sz="1200" dirty="0" smtClean="0">
                <a:effectLst/>
              </a:rPr>
              <a:t> </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OMV AG (2019): CNG for passenger cars and commercial vehicles. Available online at https://www.omv.com/en/cng, checked on 7/5/2019.</a:t>
            </a:r>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Aymelek</a:t>
            </a:r>
            <a:r>
              <a:rPr lang="de-DE" sz="1200" kern="1200" dirty="0" smtClean="0">
                <a:solidFill>
                  <a:schemeClr val="tx1"/>
                </a:solidFill>
                <a:effectLst/>
                <a:latin typeface="+mn-lt"/>
                <a:ea typeface="+mn-ea"/>
                <a:cs typeface="+mn-cs"/>
              </a:rPr>
              <a:t>, M.; </a:t>
            </a:r>
            <a:r>
              <a:rPr lang="de-DE" sz="1200" kern="1200" dirty="0" err="1" smtClean="0">
                <a:solidFill>
                  <a:schemeClr val="tx1"/>
                </a:solidFill>
                <a:effectLst/>
                <a:latin typeface="+mn-lt"/>
                <a:ea typeface="+mn-ea"/>
                <a:cs typeface="+mn-cs"/>
              </a:rPr>
              <a:t>Boulougouris</a:t>
            </a:r>
            <a:r>
              <a:rPr lang="de-DE" sz="1200" kern="1200" dirty="0" smtClean="0">
                <a:solidFill>
                  <a:schemeClr val="tx1"/>
                </a:solidFill>
                <a:effectLst/>
                <a:latin typeface="+mn-lt"/>
                <a:ea typeface="+mn-ea"/>
                <a:cs typeface="+mn-cs"/>
              </a:rPr>
              <a:t>, E.; Turan, O.; </a:t>
            </a:r>
            <a:r>
              <a:rPr lang="de-DE" sz="1200" kern="1200" dirty="0" err="1" smtClean="0">
                <a:solidFill>
                  <a:schemeClr val="tx1"/>
                </a:solidFill>
                <a:effectLst/>
                <a:latin typeface="+mn-lt"/>
                <a:ea typeface="+mn-ea"/>
                <a:cs typeface="+mn-cs"/>
              </a:rPr>
              <a:t>Konovessis</a:t>
            </a:r>
            <a:r>
              <a:rPr lang="de-DE" sz="1200" kern="1200" dirty="0" smtClean="0">
                <a:solidFill>
                  <a:schemeClr val="tx1"/>
                </a:solidFill>
                <a:effectLst/>
                <a:latin typeface="+mn-lt"/>
                <a:ea typeface="+mn-ea"/>
                <a:cs typeface="+mn-cs"/>
              </a:rPr>
              <a:t>, D. (2014): </a:t>
            </a:r>
            <a:r>
              <a:rPr lang="de-DE" sz="1200" kern="1200" dirty="0" err="1" smtClean="0">
                <a:solidFill>
                  <a:schemeClr val="tx1"/>
                </a:solidFill>
                <a:effectLst/>
                <a:latin typeface="+mn-lt"/>
                <a:ea typeface="+mn-ea"/>
                <a:cs typeface="+mn-cs"/>
              </a:rPr>
              <a:t>Challenges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opportunities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for</a:t>
            </a:r>
            <a:r>
              <a:rPr lang="de-DE" sz="1200" kern="1200" dirty="0" smtClean="0">
                <a:solidFill>
                  <a:schemeClr val="tx1"/>
                </a:solidFill>
                <a:effectLst/>
                <a:latin typeface="+mn-lt"/>
                <a:ea typeface="+mn-ea"/>
                <a:cs typeface="+mn-cs"/>
              </a:rPr>
              <a:t> LNG </a:t>
            </a:r>
            <a:r>
              <a:rPr lang="de-DE" sz="1200" kern="1200" dirty="0" err="1" smtClean="0">
                <a:solidFill>
                  <a:schemeClr val="tx1"/>
                </a:solidFill>
                <a:effectLst/>
                <a:latin typeface="+mn-lt"/>
                <a:ea typeface="+mn-ea"/>
                <a:cs typeface="+mn-cs"/>
              </a:rPr>
              <a:t>as</a:t>
            </a:r>
            <a:r>
              <a:rPr lang="de-DE" sz="1200" kern="1200" dirty="0" smtClean="0">
                <a:solidFill>
                  <a:schemeClr val="tx1"/>
                </a:solidFill>
                <a:effectLst/>
                <a:latin typeface="+mn-lt"/>
                <a:ea typeface="+mn-ea"/>
                <a:cs typeface="+mn-cs"/>
              </a:rPr>
              <a:t> a </a:t>
            </a:r>
            <a:r>
              <a:rPr lang="de-DE" sz="1200" kern="1200" dirty="0" err="1" smtClean="0">
                <a:solidFill>
                  <a:schemeClr val="tx1"/>
                </a:solidFill>
                <a:effectLst/>
                <a:latin typeface="+mn-lt"/>
                <a:ea typeface="+mn-ea"/>
                <a:cs typeface="+mn-cs"/>
              </a:rPr>
              <a:t>ship</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fuel</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source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an </a:t>
            </a:r>
            <a:r>
              <a:rPr lang="de-DE" sz="1200" kern="1200" dirty="0" err="1" smtClean="0">
                <a:solidFill>
                  <a:schemeClr val="tx1"/>
                </a:solidFill>
                <a:effectLst/>
                <a:latin typeface="+mn-lt"/>
                <a:ea typeface="+mn-ea"/>
                <a:cs typeface="+mn-cs"/>
              </a:rPr>
              <a:t>application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to</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bunkering</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network</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optimisation</a:t>
            </a:r>
            <a:r>
              <a:rPr lang="de-DE" sz="1200" kern="1200" dirty="0" smtClean="0">
                <a:solidFill>
                  <a:schemeClr val="tx1"/>
                </a:solidFill>
                <a:effectLst/>
                <a:latin typeface="+mn-lt"/>
                <a:ea typeface="+mn-ea"/>
                <a:cs typeface="+mn-cs"/>
              </a:rPr>
              <a:t>. In Carlos Soares, T. Santos (Eds.): Maritime Technology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Engineering, vol. 88: CRC Press, pp. 767–776.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IVECO (2018): New </a:t>
            </a:r>
            <a:r>
              <a:rPr lang="en-GB" sz="1200" kern="1200" dirty="0" err="1" smtClean="0">
                <a:solidFill>
                  <a:schemeClr val="tx1"/>
                </a:solidFill>
                <a:effectLst/>
                <a:latin typeface="+mn-lt"/>
                <a:ea typeface="+mn-ea"/>
                <a:cs typeface="+mn-cs"/>
              </a:rPr>
              <a:t>Stralis</a:t>
            </a:r>
            <a:r>
              <a:rPr lang="en-GB" sz="1200" kern="1200" dirty="0" smtClean="0">
                <a:solidFill>
                  <a:schemeClr val="tx1"/>
                </a:solidFill>
                <a:effectLst/>
                <a:latin typeface="+mn-lt"/>
                <a:ea typeface="+mn-ea"/>
                <a:cs typeface="+mn-cs"/>
              </a:rPr>
              <a:t> NP. Available online at https://www.iveco.com/Common/Documents/Brochures/new_stralisNP.pdf.</a:t>
            </a:r>
            <a:endParaRPr lang="de-A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DVGW (2019): Mobility with gas and LNG - climate-friendly fuels. Available online at https://www.dvgw.de/english-pages/topics/dvgws-research-and-development-topics/mobility-with-gas-and-lng/, checked on 7/17/2019.</a:t>
            </a:r>
            <a:endParaRPr lang="de-DE" sz="1200" kern="1200" dirty="0" smtClean="0">
              <a:solidFill>
                <a:schemeClr val="tx1"/>
              </a:solidFill>
              <a:effectLst/>
              <a:latin typeface="+mn-lt"/>
              <a:ea typeface="+mn-ea"/>
              <a:cs typeface="+mn-cs"/>
            </a:endParaRPr>
          </a:p>
          <a:p>
            <a:r>
              <a:rPr lang="de-AT" sz="1200" kern="1200" dirty="0" err="1" smtClean="0">
                <a:solidFill>
                  <a:schemeClr val="tx1"/>
                </a:solidFill>
                <a:effectLst/>
                <a:latin typeface="+mn-lt"/>
                <a:ea typeface="+mn-ea"/>
                <a:cs typeface="+mn-cs"/>
              </a:rPr>
              <a:t>Rathmann</a:t>
            </a:r>
            <a:r>
              <a:rPr lang="de-AT" sz="1200" kern="1200" dirty="0" smtClean="0">
                <a:solidFill>
                  <a:schemeClr val="tx1"/>
                </a:solidFill>
                <a:effectLst/>
                <a:latin typeface="+mn-lt"/>
                <a:ea typeface="+mn-ea"/>
                <a:cs typeface="+mn-cs"/>
              </a:rPr>
              <a:t>, Matthias (2018): Erdgas rechnet sich. Spediteure prüfen Einsatz von LNG. </a:t>
            </a:r>
            <a:r>
              <a:rPr lang="de-AT" sz="1200" kern="1200" dirty="0" err="1" smtClean="0">
                <a:solidFill>
                  <a:schemeClr val="tx1"/>
                </a:solidFill>
                <a:effectLst/>
                <a:latin typeface="+mn-lt"/>
                <a:ea typeface="+mn-ea"/>
                <a:cs typeface="+mn-cs"/>
              </a:rPr>
              <a:t>Available</a:t>
            </a:r>
            <a:r>
              <a:rPr lang="de-AT" sz="1200" kern="1200" dirty="0" smtClean="0">
                <a:solidFill>
                  <a:schemeClr val="tx1"/>
                </a:solidFill>
                <a:effectLst/>
                <a:latin typeface="+mn-lt"/>
                <a:ea typeface="+mn-ea"/>
                <a:cs typeface="+mn-cs"/>
              </a:rPr>
              <a:t> online at https://www.eurotransport.de/artikel/erdgas-rechnet-sich-spediteure-pruefen-einsatz-von-lng-10486265.html.</a:t>
            </a:r>
            <a:endParaRPr lang="de-DE" sz="1200" kern="1200" dirty="0" smtClean="0">
              <a:solidFill>
                <a:schemeClr val="tx1"/>
              </a:solidFill>
              <a:effectLst/>
              <a:latin typeface="+mn-lt"/>
              <a:ea typeface="+mn-ea"/>
              <a:cs typeface="+mn-cs"/>
            </a:endParaRPr>
          </a:p>
          <a:p>
            <a:r>
              <a:rPr lang="de-AT" sz="1200" kern="1200" dirty="0" err="1" smtClean="0">
                <a:solidFill>
                  <a:schemeClr val="tx1"/>
                </a:solidFill>
                <a:effectLst/>
                <a:latin typeface="+mn-lt"/>
                <a:ea typeface="+mn-ea"/>
                <a:cs typeface="+mn-cs"/>
              </a:rPr>
              <a:t>Proissl</a:t>
            </a:r>
            <a:r>
              <a:rPr lang="de-AT" sz="1200" kern="1200" dirty="0" smtClean="0">
                <a:solidFill>
                  <a:schemeClr val="tx1"/>
                </a:solidFill>
                <a:effectLst/>
                <a:latin typeface="+mn-lt"/>
                <a:ea typeface="+mn-ea"/>
                <a:cs typeface="+mn-cs"/>
              </a:rPr>
              <a:t>, Anneliese (2019): Erdgas-Lkw: Umweltschonend, aber unbeliebt beim Staat. </a:t>
            </a:r>
            <a:r>
              <a:rPr lang="de-AT" sz="1200" kern="1200" dirty="0" err="1" smtClean="0">
                <a:solidFill>
                  <a:schemeClr val="tx1"/>
                </a:solidFill>
                <a:effectLst/>
                <a:latin typeface="+mn-lt"/>
                <a:ea typeface="+mn-ea"/>
                <a:cs typeface="+mn-cs"/>
              </a:rPr>
              <a:t>Available</a:t>
            </a:r>
            <a:r>
              <a:rPr lang="de-AT" sz="1200" kern="1200" dirty="0" smtClean="0">
                <a:solidFill>
                  <a:schemeClr val="tx1"/>
                </a:solidFill>
                <a:effectLst/>
                <a:latin typeface="+mn-lt"/>
                <a:ea typeface="+mn-ea"/>
                <a:cs typeface="+mn-cs"/>
              </a:rPr>
              <a:t> online at https://www.trend.at/branchen/auto-mobilitaet/erdgas-lkw-umweltschonend-staat-10597689.</a:t>
            </a:r>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baseline="0" dirty="0" smtClean="0">
                <a:solidFill>
                  <a:schemeClr val="tx1"/>
                </a:solidFill>
                <a:effectLst/>
                <a:latin typeface="+mn-lt"/>
                <a:ea typeface="+mn-ea"/>
                <a:cs typeface="+mn-cs"/>
              </a:rPr>
              <a:t>Picture </a:t>
            </a:r>
            <a:r>
              <a:rPr lang="de-DE" sz="1200" kern="1200" baseline="0" dirty="0" err="1" smtClean="0">
                <a:solidFill>
                  <a:schemeClr val="tx1"/>
                </a:solidFill>
                <a:effectLst/>
                <a:latin typeface="+mn-lt"/>
                <a:ea typeface="+mn-ea"/>
                <a:cs typeface="+mn-cs"/>
              </a:rPr>
              <a:t>source</a:t>
            </a:r>
            <a:r>
              <a:rPr lang="de-DE" sz="1200" kern="1200" baseline="0" dirty="0" smtClean="0">
                <a:solidFill>
                  <a:schemeClr val="tx1"/>
                </a:solidFill>
                <a:effectLst/>
                <a:latin typeface="+mn-lt"/>
                <a:ea typeface="+mn-ea"/>
                <a:cs typeface="+mn-cs"/>
              </a:rPr>
              <a:t>: </a:t>
            </a:r>
          </a:p>
          <a:p>
            <a:r>
              <a:rPr lang="de-AT" sz="1200" kern="1200" dirty="0" smtClean="0">
                <a:solidFill>
                  <a:schemeClr val="tx1"/>
                </a:solidFill>
                <a:effectLst/>
                <a:latin typeface="+mn-lt"/>
                <a:ea typeface="+mn-ea"/>
                <a:cs typeface="+mn-cs"/>
              </a:rPr>
              <a:t>IVECO (2017): Der neue </a:t>
            </a:r>
            <a:r>
              <a:rPr lang="de-AT" sz="1200" kern="1200" dirty="0" err="1" smtClean="0">
                <a:solidFill>
                  <a:schemeClr val="tx1"/>
                </a:solidFill>
                <a:effectLst/>
                <a:latin typeface="+mn-lt"/>
                <a:ea typeface="+mn-ea"/>
                <a:cs typeface="+mn-cs"/>
              </a:rPr>
              <a:t>Stralis</a:t>
            </a:r>
            <a:r>
              <a:rPr lang="de-AT" sz="1200" kern="1200" dirty="0" smtClean="0">
                <a:solidFill>
                  <a:schemeClr val="tx1"/>
                </a:solidFill>
                <a:effectLst/>
                <a:latin typeface="+mn-lt"/>
                <a:ea typeface="+mn-ea"/>
                <a:cs typeface="+mn-cs"/>
              </a:rPr>
              <a:t> NP. URL: https://www.iveco.com/austria/neufahrzeuge/pages/new-stralis-np-gas-truck.aspx [01.07.2019]</a:t>
            </a:r>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3408323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A well-developed filling station network is essential for the use of natural gas trucks in long-distance transport. Currently there are approx. 200 LNG filling stations and approx. 3600 CNG filling stations in Europe. There are currently only 2 LNG filling stations in Austria. The companies RAG, </a:t>
            </a:r>
            <a:r>
              <a:rPr lang="en-GB" sz="1200" kern="1200" dirty="0" err="1" smtClean="0">
                <a:solidFill>
                  <a:schemeClr val="tx1"/>
                </a:solidFill>
                <a:effectLst/>
                <a:latin typeface="+mn-lt"/>
                <a:ea typeface="+mn-ea"/>
                <a:cs typeface="+mn-cs"/>
              </a:rPr>
              <a:t>Ennshafen</a:t>
            </a:r>
            <a:r>
              <a:rPr lang="en-GB" sz="1200" kern="1200" dirty="0" smtClean="0">
                <a:solidFill>
                  <a:schemeClr val="tx1"/>
                </a:solidFill>
                <a:effectLst/>
                <a:latin typeface="+mn-lt"/>
                <a:ea typeface="+mn-ea"/>
                <a:cs typeface="+mn-cs"/>
              </a:rPr>
              <a:t> OÖ GmbH and IVECO Austria opened Austria's first filling station for LNG (Liquefied Natural Gas) on 26 September 2017 as part of the LNG Future Forum in </a:t>
            </a:r>
            <a:r>
              <a:rPr lang="en-GB" sz="1200" kern="1200" dirty="0" err="1" smtClean="0">
                <a:solidFill>
                  <a:schemeClr val="tx1"/>
                </a:solidFill>
                <a:effectLst/>
                <a:latin typeface="+mn-lt"/>
                <a:ea typeface="+mn-ea"/>
                <a:cs typeface="+mn-cs"/>
              </a:rPr>
              <a:t>Ennshafen</a:t>
            </a:r>
            <a:r>
              <a:rPr lang="en-GB" sz="1200" kern="1200" dirty="0" smtClean="0">
                <a:solidFill>
                  <a:schemeClr val="tx1"/>
                </a:solidFill>
                <a:effectLst/>
                <a:latin typeface="+mn-lt"/>
                <a:ea typeface="+mn-ea"/>
                <a:cs typeface="+mn-cs"/>
              </a:rPr>
              <a:t>, Upper Austria. The capacities currently amount to 10 to 15 trucks daily. The second filling station was opened in Graz in April 2019.</a:t>
            </a:r>
            <a:r>
              <a:rPr lang="de-AT" dirty="0" smtClean="0">
                <a:effectLst/>
              </a:rPr>
              <a:t> </a:t>
            </a:r>
            <a:r>
              <a:rPr lang="en-GB" sz="1200" kern="1200" dirty="0" err="1" smtClean="0">
                <a:solidFill>
                  <a:schemeClr val="tx1"/>
                </a:solidFill>
                <a:effectLst/>
                <a:latin typeface="+mn-lt"/>
                <a:ea typeface="+mn-ea"/>
                <a:cs typeface="+mn-cs"/>
              </a:rPr>
              <a:t>Vgl</a:t>
            </a:r>
            <a:r>
              <a:rPr lang="en-GB" sz="1200" kern="1200" dirty="0" smtClean="0">
                <a:solidFill>
                  <a:schemeClr val="tx1"/>
                </a:solidFill>
                <a:effectLst/>
                <a:latin typeface="+mn-lt"/>
                <a:ea typeface="+mn-ea"/>
                <a:cs typeface="+mn-cs"/>
              </a:rPr>
              <a:t>. NGVA Europe 2019.</a:t>
            </a:r>
            <a:endParaRPr lang="de-AT"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Vgl</a:t>
            </a:r>
            <a:r>
              <a:rPr lang="en-GB" sz="1200" kern="1200" dirty="0" smtClean="0">
                <a:solidFill>
                  <a:schemeClr val="tx1"/>
                </a:solidFill>
                <a:effectLst/>
                <a:latin typeface="+mn-lt"/>
                <a:ea typeface="+mn-ea"/>
                <a:cs typeface="+mn-cs"/>
              </a:rPr>
              <a:t>. Business Upper Austria - OÖ </a:t>
            </a:r>
            <a:r>
              <a:rPr lang="en-GB" sz="1200" kern="1200" dirty="0" err="1" smtClean="0">
                <a:solidFill>
                  <a:schemeClr val="tx1"/>
                </a:solidFill>
                <a:effectLst/>
                <a:latin typeface="+mn-lt"/>
                <a:ea typeface="+mn-ea"/>
                <a:cs typeface="+mn-cs"/>
              </a:rPr>
              <a:t>Wirtschaftsagentur</a:t>
            </a:r>
            <a:r>
              <a:rPr lang="en-GB" sz="1200" kern="1200" dirty="0" smtClean="0">
                <a:solidFill>
                  <a:schemeClr val="tx1"/>
                </a:solidFill>
                <a:effectLst/>
                <a:latin typeface="+mn-lt"/>
                <a:ea typeface="+mn-ea"/>
                <a:cs typeface="+mn-cs"/>
              </a:rPr>
              <a:t> GmbH 2017.</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Sources</a:t>
            </a:r>
            <a:r>
              <a:rPr lang="de-DE" sz="1200" kern="1200" dirty="0" smtClean="0">
                <a:solidFill>
                  <a:schemeClr val="tx1"/>
                </a:solidFill>
                <a:effectLst/>
                <a:latin typeface="+mn-lt"/>
                <a:ea typeface="+mn-ea"/>
                <a:cs typeface="+mn-cs"/>
              </a:rPr>
              <a:t>:</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NGVA Europe (2019): </a:t>
            </a:r>
            <a:r>
              <a:rPr lang="de-AT" sz="1200" kern="1200" dirty="0" err="1" smtClean="0">
                <a:solidFill>
                  <a:schemeClr val="tx1"/>
                </a:solidFill>
                <a:effectLst/>
                <a:latin typeface="+mn-lt"/>
                <a:ea typeface="+mn-ea"/>
                <a:cs typeface="+mn-cs"/>
              </a:rPr>
              <a:t>Stations</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map</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Available</a:t>
            </a:r>
            <a:r>
              <a:rPr lang="de-AT" sz="1200" kern="1200" dirty="0" smtClean="0">
                <a:solidFill>
                  <a:schemeClr val="tx1"/>
                </a:solidFill>
                <a:effectLst/>
                <a:latin typeface="+mn-lt"/>
                <a:ea typeface="+mn-ea"/>
                <a:cs typeface="+mn-cs"/>
              </a:rPr>
              <a:t> online at https://www.ngva.eu/stations-map/, </a:t>
            </a:r>
            <a:r>
              <a:rPr lang="de-AT" sz="1200" kern="1200" dirty="0" err="1" smtClean="0">
                <a:solidFill>
                  <a:schemeClr val="tx1"/>
                </a:solidFill>
                <a:effectLst/>
                <a:latin typeface="+mn-lt"/>
                <a:ea typeface="+mn-ea"/>
                <a:cs typeface="+mn-cs"/>
              </a:rPr>
              <a:t>checked</a:t>
            </a:r>
            <a:r>
              <a:rPr lang="de-AT" sz="1200" kern="1200" dirty="0" smtClean="0">
                <a:solidFill>
                  <a:schemeClr val="tx1"/>
                </a:solidFill>
                <a:effectLst/>
                <a:latin typeface="+mn-lt"/>
                <a:ea typeface="+mn-ea"/>
                <a:cs typeface="+mn-cs"/>
              </a:rPr>
              <a:t> on 7/1/2019.</a:t>
            </a:r>
          </a:p>
          <a:p>
            <a:r>
              <a:rPr lang="de-AT" sz="1200" kern="1200" dirty="0" smtClean="0">
                <a:solidFill>
                  <a:schemeClr val="tx1"/>
                </a:solidFill>
                <a:effectLst/>
                <a:latin typeface="+mn-lt"/>
                <a:ea typeface="+mn-ea"/>
                <a:cs typeface="+mn-cs"/>
              </a:rPr>
              <a:t>Business </a:t>
            </a:r>
            <a:r>
              <a:rPr lang="de-AT" sz="1200" kern="1200" dirty="0" err="1" smtClean="0">
                <a:solidFill>
                  <a:schemeClr val="tx1"/>
                </a:solidFill>
                <a:effectLst/>
                <a:latin typeface="+mn-lt"/>
                <a:ea typeface="+mn-ea"/>
                <a:cs typeface="+mn-cs"/>
              </a:rPr>
              <a:t>Upper</a:t>
            </a:r>
            <a:r>
              <a:rPr lang="de-AT" sz="1200" kern="1200" dirty="0" smtClean="0">
                <a:solidFill>
                  <a:schemeClr val="tx1"/>
                </a:solidFill>
                <a:effectLst/>
                <a:latin typeface="+mn-lt"/>
                <a:ea typeface="+mn-ea"/>
                <a:cs typeface="+mn-cs"/>
              </a:rPr>
              <a:t> Austria - OÖ Wirtschaftsagentur GmbH (2017): Erste Flüssigerdgas-Tankstelle in Österreich eröffnet. </a:t>
            </a:r>
            <a:r>
              <a:rPr lang="de-AT" sz="1200" kern="1200" dirty="0" err="1" smtClean="0">
                <a:solidFill>
                  <a:schemeClr val="tx1"/>
                </a:solidFill>
                <a:effectLst/>
                <a:latin typeface="+mn-lt"/>
                <a:ea typeface="+mn-ea"/>
                <a:cs typeface="+mn-cs"/>
              </a:rPr>
              <a:t>Available</a:t>
            </a:r>
            <a:r>
              <a:rPr lang="de-AT" sz="1200" kern="1200" dirty="0" smtClean="0">
                <a:solidFill>
                  <a:schemeClr val="tx1"/>
                </a:solidFill>
                <a:effectLst/>
                <a:latin typeface="+mn-lt"/>
                <a:ea typeface="+mn-ea"/>
                <a:cs typeface="+mn-cs"/>
              </a:rPr>
              <a:t> online at https://www.ooe2020.at/rechte-navigation/news-presse/detail/news/erste-fluessigerdgas-tankstelle-in-oesterreich-eroeff/, </a:t>
            </a:r>
            <a:r>
              <a:rPr lang="de-AT" sz="1200" kern="1200" dirty="0" err="1" smtClean="0">
                <a:solidFill>
                  <a:schemeClr val="tx1"/>
                </a:solidFill>
                <a:effectLst/>
                <a:latin typeface="+mn-lt"/>
                <a:ea typeface="+mn-ea"/>
                <a:cs typeface="+mn-cs"/>
              </a:rPr>
              <a:t>checked</a:t>
            </a:r>
            <a:r>
              <a:rPr lang="de-AT" sz="1200" kern="1200" dirty="0" smtClean="0">
                <a:solidFill>
                  <a:schemeClr val="tx1"/>
                </a:solidFill>
                <a:effectLst/>
                <a:latin typeface="+mn-lt"/>
                <a:ea typeface="+mn-ea"/>
                <a:cs typeface="+mn-cs"/>
              </a:rPr>
              <a:t> on 7/1/2019.</a:t>
            </a:r>
          </a:p>
          <a:p>
            <a:r>
              <a:rPr lang="de-AT" sz="1200" kern="1200" dirty="0" smtClean="0">
                <a:solidFill>
                  <a:schemeClr val="tx1"/>
                </a:solidFill>
                <a:effectLst/>
                <a:latin typeface="+mn-lt"/>
                <a:ea typeface="+mn-ea"/>
                <a:cs typeface="+mn-cs"/>
              </a:rPr>
              <a:t>STANDARD Verlagsgesellschaft m. </a:t>
            </a:r>
            <a:r>
              <a:rPr lang="de-AT" sz="1200" kern="1200" dirty="0" err="1" smtClean="0">
                <a:solidFill>
                  <a:schemeClr val="tx1"/>
                </a:solidFill>
                <a:effectLst/>
                <a:latin typeface="+mn-lt"/>
                <a:ea typeface="+mn-ea"/>
                <a:cs typeface="+mn-cs"/>
              </a:rPr>
              <a:t>b.H</a:t>
            </a:r>
            <a:r>
              <a:rPr lang="de-AT" sz="1200" kern="1200" dirty="0" smtClean="0">
                <a:solidFill>
                  <a:schemeClr val="tx1"/>
                </a:solidFill>
                <a:effectLst/>
                <a:latin typeface="+mn-lt"/>
                <a:ea typeface="+mn-ea"/>
                <a:cs typeface="+mn-cs"/>
              </a:rPr>
              <a:t>. (2019): Bei Flüssiggas steht Österreich auf der Bremse – noch. </a:t>
            </a:r>
            <a:r>
              <a:rPr lang="de-AT" sz="1200" kern="1200" dirty="0" err="1" smtClean="0">
                <a:solidFill>
                  <a:schemeClr val="tx1"/>
                </a:solidFill>
                <a:effectLst/>
                <a:latin typeface="+mn-lt"/>
                <a:ea typeface="+mn-ea"/>
                <a:cs typeface="+mn-cs"/>
              </a:rPr>
              <a:t>Available</a:t>
            </a:r>
            <a:r>
              <a:rPr lang="de-AT" sz="1200" kern="1200" dirty="0" smtClean="0">
                <a:solidFill>
                  <a:schemeClr val="tx1"/>
                </a:solidFill>
                <a:effectLst/>
                <a:latin typeface="+mn-lt"/>
                <a:ea typeface="+mn-ea"/>
                <a:cs typeface="+mn-cs"/>
              </a:rPr>
              <a:t> online at https://derstandard.at/2000102771169/Bei-Fluessiggas-steht-Oesterreich-auf-der-Bremse-noch, </a:t>
            </a:r>
            <a:r>
              <a:rPr lang="de-AT" sz="1200" kern="1200" dirty="0" err="1" smtClean="0">
                <a:solidFill>
                  <a:schemeClr val="tx1"/>
                </a:solidFill>
                <a:effectLst/>
                <a:latin typeface="+mn-lt"/>
                <a:ea typeface="+mn-ea"/>
                <a:cs typeface="+mn-cs"/>
              </a:rPr>
              <a:t>checked</a:t>
            </a:r>
            <a:r>
              <a:rPr lang="de-AT" sz="1200" kern="1200" dirty="0" smtClean="0">
                <a:solidFill>
                  <a:schemeClr val="tx1"/>
                </a:solidFill>
                <a:effectLst/>
                <a:latin typeface="+mn-lt"/>
                <a:ea typeface="+mn-ea"/>
                <a:cs typeface="+mn-cs"/>
              </a:rPr>
              <a:t> on 7/1/2019.</a:t>
            </a:r>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dirty="0" smtClean="0"/>
              <a:t>Picture</a:t>
            </a:r>
            <a:r>
              <a:rPr lang="de-DE" baseline="0" dirty="0" smtClean="0"/>
              <a:t> </a:t>
            </a:r>
            <a:r>
              <a:rPr lang="de-DE" baseline="0" dirty="0" err="1" smtClean="0"/>
              <a:t>source</a:t>
            </a:r>
            <a:r>
              <a:rPr lang="de-DE" baseline="0" dirty="0" smtClean="0"/>
              <a:t>:</a:t>
            </a: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Business </a:t>
            </a:r>
            <a:r>
              <a:rPr lang="de-AT" dirty="0" err="1" smtClean="0"/>
              <a:t>Upper</a:t>
            </a:r>
            <a:r>
              <a:rPr lang="de-AT" dirty="0" smtClean="0"/>
              <a:t> Austria – OÖ Wirtschaftsagentur GmbH (2017)</a:t>
            </a:r>
            <a:r>
              <a:rPr lang="de-AT" b="0" baseline="0" dirty="0" smtClean="0"/>
              <a:t>: </a:t>
            </a:r>
            <a:r>
              <a:rPr lang="de-AT" b="0" dirty="0" smtClean="0"/>
              <a:t>Erste Flüssigerdgas-Tankstelle in Österreich eröffnet. URL: </a:t>
            </a:r>
            <a:r>
              <a:rPr lang="en-US" dirty="0" smtClean="0"/>
              <a:t>https://www.ooe2020.at/rechte-navigation/news-presse/detail/news/erste-fluessigerdgas-tankstelle-in-oesterreich-eroeff/ [21.05.2019]</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1388589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Freight transport is responsible for 50% of CO2 emissions in urban road traffic. Transports by small trucks have doubled since 1990 and have thus risen to 2.3 billion </a:t>
            </a:r>
            <a:r>
              <a:rPr lang="en-US" sz="1200" kern="1200" dirty="0" err="1" smtClean="0">
                <a:solidFill>
                  <a:schemeClr val="tx1"/>
                </a:solidFill>
                <a:effectLst/>
                <a:latin typeface="+mn-lt"/>
                <a:ea typeface="+mn-ea"/>
                <a:cs typeface="+mn-cs"/>
              </a:rPr>
              <a:t>tonne-kilometres</a:t>
            </a:r>
            <a:r>
              <a:rPr lang="en-US" sz="1200" kern="1200" dirty="0" smtClean="0">
                <a:solidFill>
                  <a:schemeClr val="tx1"/>
                </a:solidFill>
                <a:effectLst/>
                <a:latin typeface="+mn-lt"/>
                <a:ea typeface="+mn-ea"/>
                <a:cs typeface="+mn-cs"/>
              </a:rPr>
              <a:t>. A further increase is to be expected due to the increasing online trade. E-mobility in short-distance transport to reduce pollutant and noise pollution.  </a:t>
            </a:r>
          </a:p>
          <a:p>
            <a:r>
              <a:rPr lang="en-US" sz="1200" kern="1200" dirty="0" smtClean="0">
                <a:solidFill>
                  <a:schemeClr val="tx1"/>
                </a:solidFill>
                <a:effectLst/>
                <a:latin typeface="+mn-lt"/>
                <a:ea typeface="+mn-ea"/>
                <a:cs typeface="+mn-cs"/>
              </a:rPr>
              <a:t>As part of the "MegaWATT" research project, truck manufacturer MAN has launched a pilot project to test electric trucks (26-tonne electric vehicles) in urban areas. 9 electric trucks with a range of 180 km are currently being tested in the urban areas of Vienna, Graz and Salzburg. The aim of the "MegaWATT" research project, funded by the Climate and Energy Fund and led by the University of Natural Resources and Applied Life Sciences (BOKU), is CO2-free urban logistics by 2030 in larger conurbations.</a:t>
            </a:r>
          </a:p>
          <a:p>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Austrian Post has been relying on electromobility for some time and now has the largest electric fleet in Austria with 1600 single and multi-lane electric vehicles. The goal is a 100% CO2-free delivery of letters and parcels. This goal has already been achieved in Vienna.</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r>
              <a:rPr lang="de-AT" sz="1200" kern="1200" dirty="0" smtClean="0">
                <a:solidFill>
                  <a:schemeClr val="tx1"/>
                </a:solidFill>
                <a:effectLst/>
                <a:latin typeface="+mn-lt"/>
                <a:ea typeface="+mn-ea"/>
                <a:cs typeface="+mn-cs"/>
              </a:rPr>
              <a:t>VCÖ (2016): Der urbane Gütertransport der Zukunft ist emissionsfrei. Online verfügbar unter https://www.vcoe.at/files/vcoe/uploads/News/VCOe-Factsheets/2016-02%20-%20Der%20urbane%20Guetertransport%20der%20Zukunft%20ist%20emissionsfrei/VC%C3%96-Factsheet%20Urbaner%20G%C3%BCtertransport.pdf,</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[01.07.2019]</a:t>
            </a:r>
            <a:endParaRPr lang="en-US"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BMVIT (2018): MegaWATT rollt an: Die ersten neun Elektro-Trucks ausgeliefert. Online verfügbar unter https://infothek.bmvit.gv.at/man-in-steyr-praesentation-uebergabe-elektro-trucks/, [01.07.2019]</a:t>
            </a:r>
          </a:p>
          <a:p>
            <a:r>
              <a:rPr lang="en-US" sz="1200" kern="1200" dirty="0" smtClean="0">
                <a:solidFill>
                  <a:schemeClr val="tx1"/>
                </a:solidFill>
                <a:effectLst/>
                <a:latin typeface="+mn-lt"/>
                <a:ea typeface="+mn-ea"/>
                <a:cs typeface="+mn-cs"/>
              </a:rPr>
              <a:t>MAN Truck &amp; Bus AG (2019): Electric trucks in action – MAN and CNL begin practical testing | MAN Truck Germany. Available online at https://www.truck.man.eu/de/en/man-world/man-in-germany/press-and-media/Electric-trucks-in-action-_-MAN-and-CNL-begin-practical-testing-343552.html, updated on 7/28/2019, checked on 7/29/2019.</a:t>
            </a:r>
          </a:p>
          <a:p>
            <a:r>
              <a:rPr lang="de-AT" sz="1200" kern="1200" dirty="0" smtClean="0">
                <a:solidFill>
                  <a:schemeClr val="tx1"/>
                </a:solidFill>
                <a:effectLst/>
                <a:latin typeface="+mn-lt"/>
                <a:ea typeface="+mn-ea"/>
                <a:cs typeface="+mn-cs"/>
              </a:rPr>
              <a:t>Österreichische Post AG (2019): E-Mobilität. Online verfügbar unter https://www.post.at/co2neutral/e_mobilitaet.php, [01.07.2019]</a:t>
            </a:r>
            <a:endParaRPr lang="en-US" sz="1200" kern="1200" dirty="0" smtClean="0">
              <a:solidFill>
                <a:schemeClr val="tx1"/>
              </a:solidFill>
              <a:effectLst/>
              <a:latin typeface="+mn-lt"/>
              <a:ea typeface="+mn-ea"/>
              <a:cs typeface="+mn-cs"/>
            </a:endParaRPr>
          </a:p>
          <a:p>
            <a:endParaRPr lang="de-DE" dirty="0" smtClean="0"/>
          </a:p>
          <a:p>
            <a:r>
              <a:rPr lang="en-GB" noProof="0" dirty="0" smtClean="0"/>
              <a:t>Picture</a:t>
            </a:r>
            <a:r>
              <a:rPr lang="en-GB" baseline="0" noProof="0" dirty="0" smtClean="0"/>
              <a:t> source</a:t>
            </a:r>
            <a:r>
              <a:rPr lang="en-GB" noProof="0" dirty="0" smtClean="0"/>
              <a:t>:</a:t>
            </a:r>
          </a:p>
          <a:p>
            <a:r>
              <a:rPr lang="de-DE" dirty="0" smtClean="0"/>
              <a:t>MAN</a:t>
            </a:r>
            <a:r>
              <a:rPr lang="de-DE" baseline="0" dirty="0" smtClean="0"/>
              <a:t> (2018). </a:t>
            </a:r>
            <a:r>
              <a:rPr lang="de-AT" sz="1200" kern="1200" dirty="0" smtClean="0">
                <a:solidFill>
                  <a:schemeClr val="tx1"/>
                </a:solidFill>
                <a:effectLst/>
                <a:latin typeface="+mn-lt"/>
                <a:ea typeface="+mn-ea"/>
                <a:cs typeface="+mn-cs"/>
              </a:rPr>
              <a:t>https://infothek.bmvit.gv.at/man-in-steyr-praesentation-uebergabe-elektro-trucks/  [01.07.2019]</a:t>
            </a:r>
            <a:endParaRPr lang="de-DE" baseline="0" dirty="0" smtClean="0"/>
          </a:p>
          <a:p>
            <a:r>
              <a:rPr lang="de-DE" baseline="0" dirty="0" smtClean="0"/>
              <a:t>Post AG (2018). URL: https://www.post.at/footer_ueber_uns_multimedia_archiv_bilder.php#collapse-5d19f2c47f94c-3 [01.07.2019]</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3637353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dirty="0" smtClean="0"/>
              <a:t>Which </a:t>
            </a:r>
            <a:r>
              <a:rPr lang="en-US" dirty="0" err="1" smtClean="0"/>
              <a:t>optimisations</a:t>
            </a:r>
            <a:r>
              <a:rPr lang="en-US" dirty="0" smtClean="0"/>
              <a:t> of existing modes of transport do you know?</a:t>
            </a:r>
            <a:br>
              <a:rPr lang="en-US" dirty="0" smtClean="0"/>
            </a:br>
            <a:r>
              <a:rPr lang="en-US" dirty="0" smtClean="0"/>
              <a:t>Automated driving: Platooning, autonomous cargo ships, high-speed freight train</a:t>
            </a:r>
            <a:br>
              <a:rPr lang="en-US" dirty="0" smtClean="0"/>
            </a:br>
            <a:r>
              <a:rPr lang="en-US" dirty="0" smtClean="0"/>
              <a:t>Alternative fuels: natural gas (LNG and CNG), electric mobility</a:t>
            </a:r>
            <a:endParaRPr lang="de-AT" dirty="0" smtClean="0"/>
          </a:p>
          <a:p>
            <a:endParaRPr lang="de-AT" dirty="0" smtClean="0"/>
          </a:p>
          <a:p>
            <a:r>
              <a:rPr lang="de-DE" baseline="0" dirty="0" smtClean="0"/>
              <a:t>Picture </a:t>
            </a:r>
            <a:r>
              <a:rPr lang="de-DE" baseline="0" dirty="0" err="1" smtClean="0"/>
              <a:t>source</a:t>
            </a:r>
            <a:r>
              <a:rPr lang="de-DE" baseline="0" dirty="0" smtClean="0"/>
              <a:t>: </a:t>
            </a:r>
          </a:p>
          <a:p>
            <a:r>
              <a:rPr lang="de-DE" baseline="0" dirty="0" smtClean="0"/>
              <a:t>https://pixabay.com/de/illustrations/fragezeichen-haufen-frage-marke-1495858/</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2750560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3299136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Picture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smtClean="0"/>
              <a:t>Amazon.com.</a:t>
            </a:r>
            <a:r>
              <a:rPr lang="de-AT" sz="1200" baseline="0" dirty="0" smtClean="0"/>
              <a:t> </a:t>
            </a:r>
            <a:r>
              <a:rPr lang="de-AT" sz="1200" dirty="0" smtClean="0"/>
              <a:t>https://www.amazon.com/Amazon-Prime-Air/b?ie=UTF8&amp;node=8037720011 [01.07.2019]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CST AG.</a:t>
            </a:r>
            <a:r>
              <a:rPr lang="de-DE" sz="1200" baseline="0" dirty="0" smtClean="0"/>
              <a:t> </a:t>
            </a:r>
            <a:r>
              <a:rPr lang="en-US" sz="1200" dirty="0" smtClean="0"/>
              <a:t>https://www.cst.ch/wp-content/uploads/2019/04/Cargo-sous-terrain_Fahrzeug_02.jpg [01.07.2019]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Hybrid Air Vehicles.</a:t>
            </a:r>
            <a:r>
              <a:rPr lang="en-US" sz="1200" baseline="0" dirty="0" smtClean="0"/>
              <a:t> https://www.hybridairvehicles.com/our-aircraft/airlander-10/ [01.07.2019]</a:t>
            </a:r>
            <a:endParaRPr lang="en-US" sz="1200" dirty="0" smtClean="0"/>
          </a:p>
          <a:p>
            <a:r>
              <a:rPr lang="de-DE" noProof="0" dirty="0" smtClean="0"/>
              <a:t>Hyperloop TT.  https://www.dropbox.com/sh/p85hepf1y829aju/AABhhgj3QbFcdAB61hsX-dHda/I.%20Latest%20HyperloopTT%20Assets/Images%20-%20HyperloopTT?dl=0&amp;preview=HyperloopTT+capsule.jpg&amp;subfolder_nav_tracking=1 [01.07.2019]</a:t>
            </a:r>
            <a:endParaRPr lang="de-DE"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2382102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Hyperloop is a new concept, created by Elon Musk (founder of Tesla, PayPal and </a:t>
            </a:r>
            <a:r>
              <a:rPr lang="en-US" sz="1200" kern="1200" dirty="0" err="1" smtClean="0">
                <a:solidFill>
                  <a:schemeClr val="tx1"/>
                </a:solidFill>
                <a:effectLst/>
                <a:latin typeface="+mn-lt"/>
                <a:ea typeface="+mn-ea"/>
                <a:cs typeface="+mn-cs"/>
              </a:rPr>
              <a:t>SpaceX</a:t>
            </a:r>
            <a:r>
              <a:rPr lang="en-US" sz="1200" kern="1200" dirty="0" smtClean="0">
                <a:solidFill>
                  <a:schemeClr val="tx1"/>
                </a:solidFill>
                <a:effectLst/>
                <a:latin typeface="+mn-lt"/>
                <a:ea typeface="+mn-ea"/>
                <a:cs typeface="+mn-cs"/>
              </a:rPr>
              <a:t>), for the transport of goods and people, often called the fifth mode. The vehicles, so-called pods, move at speeds of up to 1220 km/h through "evacuated tubes". These are tubes in which almost vacuum conditions are created in order to maintain the lowest possible air resistance economically. The pods are driven by electric motors and lifted from the ground by air pressure in order not to cause friction, unlike vehicles on wheels.  According to calculations, the transport capacity is about 12 </a:t>
            </a:r>
            <a:r>
              <a:rPr lang="en-US" sz="1200" kern="1200" dirty="0" err="1" smtClean="0">
                <a:solidFill>
                  <a:schemeClr val="tx1"/>
                </a:solidFill>
                <a:effectLst/>
                <a:latin typeface="+mn-lt"/>
                <a:ea typeface="+mn-ea"/>
                <a:cs typeface="+mn-cs"/>
              </a:rPr>
              <a:t>tonnes</a:t>
            </a:r>
            <a:r>
              <a:rPr lang="en-US" sz="1200" kern="1200" dirty="0" smtClean="0">
                <a:solidFill>
                  <a:schemeClr val="tx1"/>
                </a:solidFill>
                <a:effectLst/>
                <a:latin typeface="+mn-lt"/>
                <a:ea typeface="+mn-ea"/>
                <a:cs typeface="+mn-cs"/>
              </a:rPr>
              <a:t> per pod.  The transport capacity was calculated on the basis of the white paper from </a:t>
            </a:r>
            <a:r>
              <a:rPr lang="en-US" sz="1200" kern="1200" dirty="0" err="1" smtClean="0">
                <a:solidFill>
                  <a:schemeClr val="tx1"/>
                </a:solidFill>
                <a:effectLst/>
                <a:latin typeface="+mn-lt"/>
                <a:ea typeface="+mn-ea"/>
                <a:cs typeface="+mn-cs"/>
              </a:rPr>
              <a:t>SpaceX</a:t>
            </a:r>
            <a:r>
              <a:rPr lang="en-US" sz="1200" kern="1200" dirty="0" smtClean="0">
                <a:solidFill>
                  <a:schemeClr val="tx1"/>
                </a:solidFill>
                <a:effectLst/>
                <a:latin typeface="+mn-lt"/>
                <a:ea typeface="+mn-ea"/>
                <a:cs typeface="+mn-cs"/>
              </a:rPr>
              <a:t>, a mobility concept for </a:t>
            </a:r>
            <a:r>
              <a:rPr lang="en-US" sz="1200" kern="1200" dirty="0" err="1" smtClean="0">
                <a:solidFill>
                  <a:schemeClr val="tx1"/>
                </a:solidFill>
                <a:effectLst/>
                <a:latin typeface="+mn-lt"/>
                <a:ea typeface="+mn-ea"/>
                <a:cs typeface="+mn-cs"/>
              </a:rPr>
              <a:t>hyperloops</a:t>
            </a:r>
            <a:r>
              <a:rPr lang="en-US" sz="1200" kern="1200" dirty="0" smtClean="0">
                <a:solidFill>
                  <a:schemeClr val="tx1"/>
                </a:solidFill>
                <a:effectLst/>
                <a:latin typeface="+mn-lt"/>
                <a:ea typeface="+mn-ea"/>
                <a:cs typeface="+mn-cs"/>
              </a:rPr>
              <a:t> presented by Elon Musk. However, no official tests have yet been carried out to determine how high the payload may be in order not to exceed certain physical forces (g-forces) and speeds. There is also no information on the size for the different versions for three versions (freight, persons and packages).  A feasibility study by NASA, for example, points to a much larger diameter of the tubes in order to achieve the specified speed of max. 1220 km/h.</a:t>
            </a:r>
            <a:endParaRPr lang="de-AT"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Sources</a:t>
            </a:r>
            <a:r>
              <a:rPr lang="de-DE"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SpaceX</a:t>
            </a:r>
            <a:r>
              <a:rPr lang="en-US" sz="1200" kern="1200" dirty="0" smtClean="0">
                <a:solidFill>
                  <a:schemeClr val="tx1"/>
                </a:solidFill>
                <a:effectLst/>
                <a:latin typeface="+mn-lt"/>
                <a:ea typeface="+mn-ea"/>
                <a:cs typeface="+mn-cs"/>
              </a:rPr>
              <a:t> (2013): Hyperloop Alpha. Available online at https://www.spacex.com/sites/spacex/files/hyperloop_alpha-20130812.pdf, checked on 7/1/2019.</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Werner, Max; </a:t>
            </a:r>
            <a:r>
              <a:rPr lang="de-DE" sz="1200" kern="1200" dirty="0" err="1" smtClean="0">
                <a:solidFill>
                  <a:schemeClr val="tx1"/>
                </a:solidFill>
                <a:effectLst/>
                <a:latin typeface="+mn-lt"/>
                <a:ea typeface="+mn-ea"/>
                <a:cs typeface="+mn-cs"/>
              </a:rPr>
              <a:t>Eissing</a:t>
            </a:r>
            <a:r>
              <a:rPr lang="de-DE" sz="1200" kern="1200" dirty="0" smtClean="0">
                <a:solidFill>
                  <a:schemeClr val="tx1"/>
                </a:solidFill>
                <a:effectLst/>
                <a:latin typeface="+mn-lt"/>
                <a:ea typeface="+mn-ea"/>
                <a:cs typeface="+mn-cs"/>
              </a:rPr>
              <a:t>, Klaus; Langton, Sebastian (2016): </a:t>
            </a:r>
            <a:r>
              <a:rPr lang="de-DE" sz="1200" kern="1200" dirty="0" err="1" smtClean="0">
                <a:solidFill>
                  <a:schemeClr val="tx1"/>
                </a:solidFill>
                <a:effectLst/>
                <a:latin typeface="+mn-lt"/>
                <a:ea typeface="+mn-ea"/>
                <a:cs typeface="+mn-cs"/>
              </a:rPr>
              <a:t>Shared</a:t>
            </a:r>
            <a:r>
              <a:rPr lang="de-DE" sz="1200" kern="1200" dirty="0" smtClean="0">
                <a:solidFill>
                  <a:schemeClr val="tx1"/>
                </a:solidFill>
                <a:effectLst/>
                <a:latin typeface="+mn-lt"/>
                <a:ea typeface="+mn-ea"/>
                <a:cs typeface="+mn-cs"/>
              </a:rPr>
              <a:t> Value Potential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Transporting</a:t>
            </a:r>
            <a:r>
              <a:rPr lang="de-DE" sz="1200" kern="1200" dirty="0" smtClean="0">
                <a:solidFill>
                  <a:schemeClr val="tx1"/>
                </a:solidFill>
                <a:effectLst/>
                <a:latin typeface="+mn-lt"/>
                <a:ea typeface="+mn-ea"/>
                <a:cs typeface="+mn-cs"/>
              </a:rPr>
              <a:t> Cargo via Hyperloop. In Front. </a:t>
            </a:r>
            <a:r>
              <a:rPr lang="de-DE" sz="1200" kern="1200" dirty="0" err="1" smtClean="0">
                <a:solidFill>
                  <a:schemeClr val="tx1"/>
                </a:solidFill>
                <a:effectLst/>
                <a:latin typeface="+mn-lt"/>
                <a:ea typeface="+mn-ea"/>
                <a:cs typeface="+mn-cs"/>
              </a:rPr>
              <a:t>Built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Environ</a:t>
            </a:r>
            <a:r>
              <a:rPr lang="de-DE" sz="1200" kern="1200" dirty="0" smtClean="0">
                <a:solidFill>
                  <a:schemeClr val="tx1"/>
                </a:solidFill>
                <a:effectLst/>
                <a:latin typeface="+mn-lt"/>
                <a:ea typeface="+mn-ea"/>
                <a:cs typeface="+mn-cs"/>
              </a:rPr>
              <a:t>. 2, p. 11. DOI: 10.3389/fbuil.2016.00017.</a:t>
            </a:r>
          </a:p>
          <a:p>
            <a:r>
              <a:rPr lang="de-DE" sz="1200" kern="1200" dirty="0" smtClean="0">
                <a:solidFill>
                  <a:schemeClr val="tx1"/>
                </a:solidFill>
                <a:effectLst/>
                <a:latin typeface="+mn-lt"/>
                <a:ea typeface="+mn-ea"/>
                <a:cs typeface="+mn-cs"/>
              </a:rPr>
              <a:t>Taylor, Catherine L.; Hyde, David J.; Barr, Lawrence C. (2016): Hyperloop Commercial </a:t>
            </a:r>
            <a:r>
              <a:rPr lang="de-DE" sz="1200" kern="1200" dirty="0" err="1" smtClean="0">
                <a:solidFill>
                  <a:schemeClr val="tx1"/>
                </a:solidFill>
                <a:effectLst/>
                <a:latin typeface="+mn-lt"/>
                <a:ea typeface="+mn-ea"/>
                <a:cs typeface="+mn-cs"/>
              </a:rPr>
              <a:t>Feasibility</a:t>
            </a:r>
            <a:r>
              <a:rPr lang="de-DE" sz="1200" kern="1200" dirty="0" smtClean="0">
                <a:solidFill>
                  <a:schemeClr val="tx1"/>
                </a:solidFill>
                <a:effectLst/>
                <a:latin typeface="+mn-lt"/>
                <a:ea typeface="+mn-ea"/>
                <a:cs typeface="+mn-cs"/>
              </a:rPr>
              <a:t> Analysis : High Level </a:t>
            </a:r>
            <a:r>
              <a:rPr lang="de-DE" sz="1200" kern="1200" dirty="0" err="1" smtClean="0">
                <a:solidFill>
                  <a:schemeClr val="tx1"/>
                </a:solidFill>
                <a:effectLst/>
                <a:latin typeface="+mn-lt"/>
                <a:ea typeface="+mn-ea"/>
                <a:cs typeface="+mn-cs"/>
              </a:rPr>
              <a:t>Overview</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With</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assistance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John A. </a:t>
            </a:r>
            <a:r>
              <a:rPr lang="de-DE" sz="1200" kern="1200" dirty="0" err="1" smtClean="0">
                <a:solidFill>
                  <a:schemeClr val="tx1"/>
                </a:solidFill>
                <a:effectLst/>
                <a:latin typeface="+mn-lt"/>
                <a:ea typeface="+mn-ea"/>
                <a:cs typeface="+mn-cs"/>
              </a:rPr>
              <a:t>Volpe</a:t>
            </a:r>
            <a:r>
              <a:rPr lang="de-DE" sz="1200" kern="1200" dirty="0" smtClean="0">
                <a:solidFill>
                  <a:schemeClr val="tx1"/>
                </a:solidFill>
                <a:effectLst/>
                <a:latin typeface="+mn-lt"/>
                <a:ea typeface="+mn-ea"/>
                <a:cs typeface="+mn-cs"/>
              </a:rPr>
              <a:t> National Transportation Systems Center (U.S.). </a:t>
            </a:r>
            <a:r>
              <a:rPr lang="de-DE" sz="1200" kern="1200" dirty="0" err="1" smtClean="0">
                <a:solidFill>
                  <a:schemeClr val="tx1"/>
                </a:solidFill>
                <a:effectLst/>
                <a:latin typeface="+mn-lt"/>
                <a:ea typeface="+mn-ea"/>
                <a:cs typeface="+mn-cs"/>
              </a:rPr>
              <a:t>Available</a:t>
            </a:r>
            <a:r>
              <a:rPr lang="de-DE" sz="1200" kern="1200" dirty="0" smtClean="0">
                <a:solidFill>
                  <a:schemeClr val="tx1"/>
                </a:solidFill>
                <a:effectLst/>
                <a:latin typeface="+mn-lt"/>
                <a:ea typeface="+mn-ea"/>
                <a:cs typeface="+mn-cs"/>
              </a:rPr>
              <a:t> online at https://rosap.ntl.bts.gov/view/dot/12308.</a:t>
            </a:r>
          </a:p>
          <a:p>
            <a:endParaRPr lang="de-D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t>Picture </a:t>
            </a:r>
            <a:r>
              <a:rPr lang="de-DE" sz="1200" dirty="0" err="1" smtClean="0"/>
              <a:t>sour</a:t>
            </a:r>
            <a:r>
              <a:rPr lang="de-DE" sz="1200" baseline="0" dirty="0" err="1" smtClean="0"/>
              <a:t>ces</a:t>
            </a:r>
            <a:r>
              <a:rPr lang="de-DE" sz="1200" baseline="0" dirty="0" smtClean="0"/>
              <a:t>:</a:t>
            </a:r>
            <a:endParaRPr lang="de-DE"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t>Virgin Hyperloop </a:t>
            </a:r>
            <a:r>
              <a:rPr lang="de-DE" sz="1200" dirty="0" err="1" smtClean="0"/>
              <a:t>one</a:t>
            </a:r>
            <a:r>
              <a:rPr lang="de-DE" sz="1200" dirty="0" smtClean="0"/>
              <a:t> (2019). URL:</a:t>
            </a:r>
            <a:r>
              <a:rPr lang="de-DE" sz="1200" baseline="0" dirty="0" smtClean="0"/>
              <a:t> </a:t>
            </a:r>
            <a:r>
              <a:rPr lang="de-DE" sz="1200" dirty="0" smtClean="0"/>
              <a:t>https://www.dropbox.com/sh/6pejtkr49pljjyb/AAD5kjKUgJAvDIf1jhAo_wNha?dl=0&amp;preview=Virgin_Hyperloop_One_2-4.jpg [01.07.2019]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http://www.spacex.com/sites/spacex/files/hyperloop_alpha-20130812.pdf,</a:t>
            </a:r>
            <a:r>
              <a:rPr lang="en-GB" sz="1200" kern="1200" baseline="0" dirty="0" smtClean="0">
                <a:solidFill>
                  <a:schemeClr val="tx1"/>
                </a:solidFill>
                <a:effectLst/>
                <a:latin typeface="+mn-lt"/>
                <a:ea typeface="+mn-ea"/>
                <a:cs typeface="+mn-cs"/>
              </a:rPr>
              <a:t> [21.05.2019]</a:t>
            </a:r>
            <a:endParaRPr lang="de-DE"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smtClean="0"/>
          </a:p>
        </p:txBody>
      </p:sp>
      <p:sp>
        <p:nvSpPr>
          <p:cNvPr id="4" name="Foliennummernplatzhalter 3"/>
          <p:cNvSpPr>
            <a:spLocks noGrp="1"/>
          </p:cNvSpPr>
          <p:nvPr>
            <p:ph type="sldNum" sz="quarter" idx="10"/>
          </p:nvPr>
        </p:nvSpPr>
        <p:spPr/>
        <p:txBody>
          <a:bodyPr/>
          <a:lstStyle/>
          <a:p>
            <a:fld id="{0EDFA6B0-5DC3-4D22-8E41-F7511E10BAE2}" type="slidenum">
              <a:rPr lang="en-US" smtClean="0"/>
              <a:t>18</a:t>
            </a:fld>
            <a:endParaRPr lang="en-US"/>
          </a:p>
        </p:txBody>
      </p:sp>
    </p:spTree>
    <p:extLst>
      <p:ext uri="{BB962C8B-B14F-4D97-AF65-F5344CB8AC3E}">
        <p14:creationId xmlns:p14="http://schemas.microsoft.com/office/powerpoint/2010/main" val="276800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Due to the fully autonomous operation, transport and arrival times can be precisely determined, thus ensuring </a:t>
            </a:r>
            <a:r>
              <a:rPr lang="en-US" sz="1200" kern="1200" dirty="0" err="1" smtClean="0">
                <a:solidFill>
                  <a:schemeClr val="tx1"/>
                </a:solidFill>
                <a:effectLst/>
                <a:latin typeface="+mn-lt"/>
                <a:ea typeface="+mn-ea"/>
                <a:cs typeface="+mn-cs"/>
              </a:rPr>
              <a:t>optimised</a:t>
            </a:r>
            <a:r>
              <a:rPr lang="en-US" sz="1200" kern="1200" dirty="0" smtClean="0">
                <a:solidFill>
                  <a:schemeClr val="tx1"/>
                </a:solidFill>
                <a:effectLst/>
                <a:latin typeface="+mn-lt"/>
                <a:ea typeface="+mn-ea"/>
                <a:cs typeface="+mn-cs"/>
              </a:rPr>
              <a:t> intermodal transport without waiting times. Transport and arrival times can also be calculated and passed on in real time in the event of delays in the lead time. Since the concept provides for high-speed transport from A to B, it is not possible to deliver to the end customer or to offer a dense network due to characteristics such as speed or infrastructure. Therefore, pre-carriage and onward carriage are necessary to collect goods from the consignor and bring them to the </a:t>
            </a:r>
            <a:r>
              <a:rPr lang="en-US" sz="1200" kern="1200" dirty="0" err="1" smtClean="0">
                <a:solidFill>
                  <a:schemeClr val="tx1"/>
                </a:solidFill>
                <a:effectLst/>
                <a:latin typeface="+mn-lt"/>
                <a:ea typeface="+mn-ea"/>
                <a:cs typeface="+mn-cs"/>
              </a:rPr>
              <a:t>hyperloop</a:t>
            </a:r>
            <a:r>
              <a:rPr lang="en-US" sz="1200" kern="1200" dirty="0" smtClean="0">
                <a:solidFill>
                  <a:schemeClr val="tx1"/>
                </a:solidFill>
                <a:effectLst/>
                <a:latin typeface="+mn-lt"/>
                <a:ea typeface="+mn-ea"/>
                <a:cs typeface="+mn-cs"/>
              </a:rPr>
              <a:t> facility and, furthermore, from the </a:t>
            </a:r>
            <a:r>
              <a:rPr lang="en-US" sz="1200" kern="1200" dirty="0" err="1" smtClean="0">
                <a:solidFill>
                  <a:schemeClr val="tx1"/>
                </a:solidFill>
                <a:effectLst/>
                <a:latin typeface="+mn-lt"/>
                <a:ea typeface="+mn-ea"/>
                <a:cs typeface="+mn-cs"/>
              </a:rPr>
              <a:t>hyperloop</a:t>
            </a:r>
            <a:r>
              <a:rPr lang="en-US" sz="1200" kern="1200" dirty="0" smtClean="0">
                <a:solidFill>
                  <a:schemeClr val="tx1"/>
                </a:solidFill>
                <a:effectLst/>
                <a:latin typeface="+mn-lt"/>
                <a:ea typeface="+mn-ea"/>
                <a:cs typeface="+mn-cs"/>
              </a:rPr>
              <a:t> destination to the consignee (comparable to rail transport).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Hyperloops</a:t>
            </a:r>
            <a:r>
              <a:rPr lang="en-US" sz="1200" kern="1200" dirty="0" smtClean="0">
                <a:solidFill>
                  <a:schemeClr val="tx1"/>
                </a:solidFill>
                <a:effectLst/>
                <a:latin typeface="+mn-lt"/>
                <a:ea typeface="+mn-ea"/>
                <a:cs typeface="+mn-cs"/>
              </a:rPr>
              <a:t> have the potential to relieve the burden on conventional modes of transport , especially as a substitute for air transport for small, urgent valuable goods. The </a:t>
            </a:r>
            <a:r>
              <a:rPr lang="en-US" sz="1200" kern="1200" dirty="0" err="1" smtClean="0">
                <a:solidFill>
                  <a:schemeClr val="tx1"/>
                </a:solidFill>
                <a:effectLst/>
                <a:latin typeface="+mn-lt"/>
                <a:ea typeface="+mn-ea"/>
                <a:cs typeface="+mn-cs"/>
              </a:rPr>
              <a:t>hyperloop</a:t>
            </a:r>
            <a:r>
              <a:rPr lang="en-US" sz="1200" kern="1200" dirty="0" smtClean="0">
                <a:solidFill>
                  <a:schemeClr val="tx1"/>
                </a:solidFill>
                <a:effectLst/>
                <a:latin typeface="+mn-lt"/>
                <a:ea typeface="+mn-ea"/>
                <a:cs typeface="+mn-cs"/>
              </a:rPr>
              <a:t> is also seen as an alternative for overseas transport and has a certain potential. On the other hand, however, there are the high costs for new infrastructures.  These are strongly dependent on the topographical structure. Gradients of over 6% require the construction of costly tunnels. Avoiding obstacles by means of curves also leads to considerable additional costs. The </a:t>
            </a:r>
            <a:r>
              <a:rPr lang="en-US" sz="1200" kern="1200" dirty="0" err="1" smtClean="0">
                <a:solidFill>
                  <a:schemeClr val="tx1"/>
                </a:solidFill>
                <a:effectLst/>
                <a:latin typeface="+mn-lt"/>
                <a:ea typeface="+mn-ea"/>
                <a:cs typeface="+mn-cs"/>
              </a:rPr>
              <a:t>SpaceX</a:t>
            </a:r>
            <a:r>
              <a:rPr lang="en-US" sz="1200" kern="1200" dirty="0" smtClean="0">
                <a:solidFill>
                  <a:schemeClr val="tx1"/>
                </a:solidFill>
                <a:effectLst/>
                <a:latin typeface="+mn-lt"/>
                <a:ea typeface="+mn-ea"/>
                <a:cs typeface="+mn-cs"/>
              </a:rPr>
              <a:t> White Paper estimates construction costs at around €9.5 million per </a:t>
            </a:r>
            <a:r>
              <a:rPr lang="en-US" sz="1200" kern="1200" dirty="0" err="1" smtClean="0">
                <a:solidFill>
                  <a:schemeClr val="tx1"/>
                </a:solidFill>
                <a:effectLst/>
                <a:latin typeface="+mn-lt"/>
                <a:ea typeface="+mn-ea"/>
                <a:cs typeface="+mn-cs"/>
              </a:rPr>
              <a:t>kilometre</a:t>
            </a:r>
            <a:r>
              <a:rPr lang="en-US" sz="1200" kern="1200" dirty="0" smtClean="0">
                <a:solidFill>
                  <a:schemeClr val="tx1"/>
                </a:solidFill>
                <a:effectLst/>
                <a:latin typeface="+mn-lt"/>
                <a:ea typeface="+mn-ea"/>
                <a:cs typeface="+mn-cs"/>
              </a:rPr>
              <a:t>, with a further €27 million being added if a tunnel is required. This value depends on many factors, such as land acquisition costs, stability (storms, earthquakes, etc.), obstacles (bridges, waters, etc.) and of course the tunnel </a:t>
            </a:r>
            <a:r>
              <a:rPr lang="en-US" sz="1200" kern="1200" dirty="0" err="1" smtClean="0">
                <a:solidFill>
                  <a:schemeClr val="tx1"/>
                </a:solidFill>
                <a:effectLst/>
                <a:latin typeface="+mn-lt"/>
                <a:ea typeface="+mn-ea"/>
                <a:cs typeface="+mn-cs"/>
              </a:rPr>
              <a:t>kilometres</a:t>
            </a:r>
            <a:r>
              <a:rPr lang="en-US" sz="1200" kern="1200" dirty="0" smtClean="0">
                <a:solidFill>
                  <a:schemeClr val="tx1"/>
                </a:solidFill>
                <a:effectLst/>
                <a:latin typeface="+mn-lt"/>
                <a:ea typeface="+mn-ea"/>
                <a:cs typeface="+mn-cs"/>
              </a:rPr>
              <a:t> required. The situation is similar with the use of solar panels along the </a:t>
            </a:r>
            <a:r>
              <a:rPr lang="en-US" sz="1200" kern="1200" dirty="0" err="1" smtClean="0">
                <a:solidFill>
                  <a:schemeClr val="tx1"/>
                </a:solidFill>
                <a:effectLst/>
                <a:latin typeface="+mn-lt"/>
                <a:ea typeface="+mn-ea"/>
                <a:cs typeface="+mn-cs"/>
              </a:rPr>
              <a:t>hyperloop</a:t>
            </a:r>
            <a:r>
              <a:rPr lang="en-US" sz="1200" kern="1200" dirty="0" smtClean="0">
                <a:solidFill>
                  <a:schemeClr val="tx1"/>
                </a:solidFill>
                <a:effectLst/>
                <a:latin typeface="+mn-lt"/>
                <a:ea typeface="+mn-ea"/>
                <a:cs typeface="+mn-cs"/>
              </a:rPr>
              <a:t> line, which would guarantee an environmentally friendly energy supply for the </a:t>
            </a:r>
            <a:r>
              <a:rPr lang="en-US" sz="1200" kern="1200" dirty="0" err="1" smtClean="0">
                <a:solidFill>
                  <a:schemeClr val="tx1"/>
                </a:solidFill>
                <a:effectLst/>
                <a:latin typeface="+mn-lt"/>
                <a:ea typeface="+mn-ea"/>
                <a:cs typeface="+mn-cs"/>
              </a:rPr>
              <a:t>hyperloop</a:t>
            </a:r>
            <a:r>
              <a:rPr lang="en-US" sz="1200" kern="1200" dirty="0" smtClean="0">
                <a:solidFill>
                  <a:schemeClr val="tx1"/>
                </a:solidFill>
                <a:effectLst/>
                <a:latin typeface="+mn-lt"/>
                <a:ea typeface="+mn-ea"/>
                <a:cs typeface="+mn-cs"/>
              </a:rPr>
              <a:t>. An economically sensible use of solar panels, however, is strongly dependent on the geographical location and therefore not suitable everywhere.  </a:t>
            </a:r>
          </a:p>
          <a:p>
            <a:endParaRPr lang="en-US"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Sources</a:t>
            </a:r>
            <a:r>
              <a:rPr lang="de-DE" sz="1200" kern="1200" dirty="0" smtClean="0">
                <a:solidFill>
                  <a:schemeClr val="tx1"/>
                </a:solidFill>
                <a:effectLst/>
                <a:latin typeface="+mn-lt"/>
                <a:ea typeface="+mn-ea"/>
                <a:cs typeface="+mn-cs"/>
              </a:rPr>
              <a:t>:</a:t>
            </a:r>
          </a:p>
          <a:p>
            <a:r>
              <a:rPr lang="de-AT" sz="1200" kern="1200" dirty="0" err="1" smtClean="0">
                <a:solidFill>
                  <a:schemeClr val="tx1"/>
                </a:solidFill>
                <a:effectLst/>
                <a:latin typeface="+mn-lt"/>
                <a:ea typeface="+mn-ea"/>
                <a:cs typeface="+mn-cs"/>
              </a:rPr>
              <a:t>SpaceX</a:t>
            </a:r>
            <a:r>
              <a:rPr lang="de-AT" sz="1200" kern="1200" dirty="0" smtClean="0">
                <a:solidFill>
                  <a:schemeClr val="tx1"/>
                </a:solidFill>
                <a:effectLst/>
                <a:latin typeface="+mn-lt"/>
                <a:ea typeface="+mn-ea"/>
                <a:cs typeface="+mn-cs"/>
              </a:rPr>
              <a:t> (2013): Hyperloop Alpha. Online verfügbar unter https://www.spacex.com/sites/spacex/files/hyperloop_alpha-20130812.pdf, [01.07.2019]</a:t>
            </a:r>
          </a:p>
          <a:p>
            <a:r>
              <a:rPr lang="de-DE" sz="1200" kern="1200" dirty="0" smtClean="0">
                <a:solidFill>
                  <a:schemeClr val="tx1"/>
                </a:solidFill>
                <a:effectLst/>
                <a:latin typeface="+mn-lt"/>
                <a:ea typeface="+mn-ea"/>
                <a:cs typeface="+mn-cs"/>
              </a:rPr>
              <a:t>Werner, Max; </a:t>
            </a:r>
            <a:r>
              <a:rPr lang="de-DE" sz="1200" kern="1200" dirty="0" err="1" smtClean="0">
                <a:solidFill>
                  <a:schemeClr val="tx1"/>
                </a:solidFill>
                <a:effectLst/>
                <a:latin typeface="+mn-lt"/>
                <a:ea typeface="+mn-ea"/>
                <a:cs typeface="+mn-cs"/>
              </a:rPr>
              <a:t>Eissing</a:t>
            </a:r>
            <a:r>
              <a:rPr lang="de-DE" sz="1200" kern="1200" dirty="0" smtClean="0">
                <a:solidFill>
                  <a:schemeClr val="tx1"/>
                </a:solidFill>
                <a:effectLst/>
                <a:latin typeface="+mn-lt"/>
                <a:ea typeface="+mn-ea"/>
                <a:cs typeface="+mn-cs"/>
              </a:rPr>
              <a:t>, Klaus; Langton, Sebastian (2016): </a:t>
            </a:r>
            <a:r>
              <a:rPr lang="de-DE" sz="1200" kern="1200" dirty="0" err="1" smtClean="0">
                <a:solidFill>
                  <a:schemeClr val="tx1"/>
                </a:solidFill>
                <a:effectLst/>
                <a:latin typeface="+mn-lt"/>
                <a:ea typeface="+mn-ea"/>
                <a:cs typeface="+mn-cs"/>
              </a:rPr>
              <a:t>Shared</a:t>
            </a:r>
            <a:r>
              <a:rPr lang="de-DE" sz="1200" kern="1200" dirty="0" smtClean="0">
                <a:solidFill>
                  <a:schemeClr val="tx1"/>
                </a:solidFill>
                <a:effectLst/>
                <a:latin typeface="+mn-lt"/>
                <a:ea typeface="+mn-ea"/>
                <a:cs typeface="+mn-cs"/>
              </a:rPr>
              <a:t> Value Potential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Transporting</a:t>
            </a:r>
            <a:r>
              <a:rPr lang="de-DE" sz="1200" kern="1200" dirty="0" smtClean="0">
                <a:solidFill>
                  <a:schemeClr val="tx1"/>
                </a:solidFill>
                <a:effectLst/>
                <a:latin typeface="+mn-lt"/>
                <a:ea typeface="+mn-ea"/>
                <a:cs typeface="+mn-cs"/>
              </a:rPr>
              <a:t> Cargo via Hyperloop. In: Front. </a:t>
            </a:r>
            <a:r>
              <a:rPr lang="de-DE" sz="1200" kern="1200" dirty="0" err="1" smtClean="0">
                <a:solidFill>
                  <a:schemeClr val="tx1"/>
                </a:solidFill>
                <a:effectLst/>
                <a:latin typeface="+mn-lt"/>
                <a:ea typeface="+mn-ea"/>
                <a:cs typeface="+mn-cs"/>
              </a:rPr>
              <a:t>Built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Environ</a:t>
            </a:r>
            <a:r>
              <a:rPr lang="de-DE" sz="1200" kern="1200" dirty="0" smtClean="0">
                <a:solidFill>
                  <a:schemeClr val="tx1"/>
                </a:solidFill>
                <a:effectLst/>
                <a:latin typeface="+mn-lt"/>
                <a:ea typeface="+mn-ea"/>
                <a:cs typeface="+mn-cs"/>
              </a:rPr>
              <a:t>. 2, S. 11. DOI: 10.3389/fbuil.2016.00017 [01.07.2019]</a:t>
            </a:r>
          </a:p>
          <a:p>
            <a:r>
              <a:rPr lang="de-DE" sz="1200" kern="1200" dirty="0" smtClean="0">
                <a:solidFill>
                  <a:schemeClr val="tx1"/>
                </a:solidFill>
                <a:effectLst/>
                <a:latin typeface="+mn-lt"/>
                <a:ea typeface="+mn-ea"/>
                <a:cs typeface="+mn-cs"/>
              </a:rPr>
              <a:t>Taylor, Catherine L.; Hyde, David J.; Barr, Lawrence C. (2016): Hyperloop Commercial </a:t>
            </a:r>
            <a:r>
              <a:rPr lang="de-DE" sz="1200" kern="1200" dirty="0" err="1" smtClean="0">
                <a:solidFill>
                  <a:schemeClr val="tx1"/>
                </a:solidFill>
                <a:effectLst/>
                <a:latin typeface="+mn-lt"/>
                <a:ea typeface="+mn-ea"/>
                <a:cs typeface="+mn-cs"/>
              </a:rPr>
              <a:t>Feasibility</a:t>
            </a:r>
            <a:r>
              <a:rPr lang="de-DE" sz="1200" kern="1200" dirty="0" smtClean="0">
                <a:solidFill>
                  <a:schemeClr val="tx1"/>
                </a:solidFill>
                <a:effectLst/>
                <a:latin typeface="+mn-lt"/>
                <a:ea typeface="+mn-ea"/>
                <a:cs typeface="+mn-cs"/>
              </a:rPr>
              <a:t> Analysis : High Level </a:t>
            </a:r>
            <a:r>
              <a:rPr lang="de-DE" sz="1200" kern="1200" dirty="0" err="1" smtClean="0">
                <a:solidFill>
                  <a:schemeClr val="tx1"/>
                </a:solidFill>
                <a:effectLst/>
                <a:latin typeface="+mn-lt"/>
                <a:ea typeface="+mn-ea"/>
                <a:cs typeface="+mn-cs"/>
              </a:rPr>
              <a:t>Overview</a:t>
            </a:r>
            <a:r>
              <a:rPr lang="de-DE" sz="1200" kern="1200" dirty="0" smtClean="0">
                <a:solidFill>
                  <a:schemeClr val="tx1"/>
                </a:solidFill>
                <a:effectLst/>
                <a:latin typeface="+mn-lt"/>
                <a:ea typeface="+mn-ea"/>
                <a:cs typeface="+mn-cs"/>
              </a:rPr>
              <a:t>. Unter Mitarbeit von John A. </a:t>
            </a:r>
            <a:r>
              <a:rPr lang="de-DE" sz="1200" kern="1200" dirty="0" err="1" smtClean="0">
                <a:solidFill>
                  <a:schemeClr val="tx1"/>
                </a:solidFill>
                <a:effectLst/>
                <a:latin typeface="+mn-lt"/>
                <a:ea typeface="+mn-ea"/>
                <a:cs typeface="+mn-cs"/>
              </a:rPr>
              <a:t>Volpe</a:t>
            </a:r>
            <a:r>
              <a:rPr lang="de-DE" sz="1200" kern="1200" dirty="0" smtClean="0">
                <a:solidFill>
                  <a:schemeClr val="tx1"/>
                </a:solidFill>
                <a:effectLst/>
                <a:latin typeface="+mn-lt"/>
                <a:ea typeface="+mn-ea"/>
                <a:cs typeface="+mn-cs"/>
              </a:rPr>
              <a:t> National Transportation Systems Center (U.S.). Online verfügbar unter https://rosap.ntl.bts.gov/view/dot/12308. [01.07.2019]</a:t>
            </a:r>
          </a:p>
          <a:p>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EDFA6B0-5DC3-4D22-8E41-F7511E10BAE2}" type="slidenum">
              <a:rPr lang="en-US" smtClean="0"/>
              <a:t>19</a:t>
            </a:fld>
            <a:endParaRPr lang="en-US"/>
          </a:p>
        </p:txBody>
      </p:sp>
    </p:spTree>
    <p:extLst>
      <p:ext uri="{BB962C8B-B14F-4D97-AF65-F5344CB8AC3E}">
        <p14:creationId xmlns:p14="http://schemas.microsoft.com/office/powerpoint/2010/main" val="278960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basic idea of the </a:t>
            </a:r>
            <a:r>
              <a:rPr lang="en-US" sz="1200" kern="1200" dirty="0" err="1" smtClean="0">
                <a:solidFill>
                  <a:schemeClr val="tx1"/>
                </a:solidFill>
                <a:effectLst/>
                <a:latin typeface="+mn-lt"/>
                <a:ea typeface="+mn-ea"/>
                <a:cs typeface="+mn-cs"/>
              </a:rPr>
              <a:t>hyperloop</a:t>
            </a:r>
            <a:r>
              <a:rPr lang="en-US" sz="1200" kern="1200" dirty="0" smtClean="0">
                <a:solidFill>
                  <a:schemeClr val="tx1"/>
                </a:solidFill>
                <a:effectLst/>
                <a:latin typeface="+mn-lt"/>
                <a:ea typeface="+mn-ea"/>
                <a:cs typeface="+mn-cs"/>
              </a:rPr>
              <a:t> is passenger transport, since individual transport is much more time-sensitive than freight transport. Urban agglomerations ought to be connected and merged to form "megacities.  Virgin Hyperloop One has (presumably due to the danger associated with the extensive testing of prototypes of new technology) also developed different sized freight versions of the </a:t>
            </a:r>
            <a:r>
              <a:rPr lang="en-US" sz="1200" kern="1200" dirty="0" err="1" smtClean="0">
                <a:solidFill>
                  <a:schemeClr val="tx1"/>
                </a:solidFill>
                <a:effectLst/>
                <a:latin typeface="+mn-lt"/>
                <a:ea typeface="+mn-ea"/>
                <a:cs typeface="+mn-cs"/>
              </a:rPr>
              <a:t>hyperloop</a:t>
            </a:r>
            <a:r>
              <a:rPr lang="en-US" sz="1200" kern="1200" dirty="0" smtClean="0">
                <a:solidFill>
                  <a:schemeClr val="tx1"/>
                </a:solidFill>
                <a:effectLst/>
                <a:latin typeface="+mn-lt"/>
                <a:ea typeface="+mn-ea"/>
                <a:cs typeface="+mn-cs"/>
              </a:rPr>
              <a:t> to relieve congested roads to and from open sea ports.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Elon Musk published a white paper on the concept and calculations of the </a:t>
            </a:r>
            <a:r>
              <a:rPr lang="en-US" sz="1200" kern="1200" dirty="0" err="1" smtClean="0">
                <a:solidFill>
                  <a:schemeClr val="tx1"/>
                </a:solidFill>
                <a:effectLst/>
                <a:latin typeface="+mn-lt"/>
                <a:ea typeface="+mn-ea"/>
                <a:cs typeface="+mn-cs"/>
              </a:rPr>
              <a:t>hyperloop</a:t>
            </a:r>
            <a:r>
              <a:rPr lang="en-US" sz="1200" kern="1200" dirty="0" smtClean="0">
                <a:solidFill>
                  <a:schemeClr val="tx1"/>
                </a:solidFill>
                <a:effectLst/>
                <a:latin typeface="+mn-lt"/>
                <a:ea typeface="+mn-ea"/>
                <a:cs typeface="+mn-cs"/>
              </a:rPr>
              <a:t> in 2013 and launched a global challenge on the best pod technology. The WARR team of the TU Munich has managed to win the competition in the three challenges so far.  Virgin Hyperloop One launched a global competition in creating the survey of the most economically appealing routes. Of 2600 registrations, 10 routes are currently in the finals.</a:t>
            </a:r>
          </a:p>
          <a:p>
            <a:endParaRPr lang="en-US" i="0" baseline="0" dirty="0" smtClean="0"/>
          </a:p>
          <a:p>
            <a:r>
              <a:rPr lang="de-DE" sz="1200" kern="1200" dirty="0" err="1" smtClean="0">
                <a:solidFill>
                  <a:schemeClr val="tx1"/>
                </a:solidFill>
                <a:effectLst/>
                <a:latin typeface="+mn-lt"/>
                <a:ea typeface="+mn-ea"/>
                <a:cs typeface="+mn-cs"/>
              </a:rPr>
              <a:t>Sources</a:t>
            </a:r>
            <a:r>
              <a:rPr lang="de-DE"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SpaceX</a:t>
            </a:r>
            <a:r>
              <a:rPr lang="en-US" sz="1200" kern="1200" dirty="0" smtClean="0">
                <a:solidFill>
                  <a:schemeClr val="tx1"/>
                </a:solidFill>
                <a:effectLst/>
                <a:latin typeface="+mn-lt"/>
                <a:ea typeface="+mn-ea"/>
                <a:cs typeface="+mn-cs"/>
              </a:rPr>
              <a:t> (2013): Hyperloop Alpha. Available online at https://www.spacex.com/sites/spacex/files/hyperloop_alpha-20130812.pdf, checked on 7/1/2019.</a:t>
            </a:r>
          </a:p>
          <a:p>
            <a:r>
              <a:rPr lang="en-US" sz="1200" kern="1200" dirty="0" smtClean="0">
                <a:solidFill>
                  <a:schemeClr val="tx1"/>
                </a:solidFill>
                <a:effectLst/>
                <a:latin typeface="+mn-lt"/>
                <a:ea typeface="+mn-ea"/>
                <a:cs typeface="+mn-cs"/>
              </a:rPr>
              <a:t>Hawkins, Andrew J. (2018): WARR Hyperloop pod hits 284 mph to win </a:t>
            </a:r>
            <a:r>
              <a:rPr lang="en-US" sz="1200" kern="1200" dirty="0" err="1" smtClean="0">
                <a:solidFill>
                  <a:schemeClr val="tx1"/>
                </a:solidFill>
                <a:effectLst/>
                <a:latin typeface="+mn-lt"/>
                <a:ea typeface="+mn-ea"/>
                <a:cs typeface="+mn-cs"/>
              </a:rPr>
              <a:t>SpaceX</a:t>
            </a:r>
            <a:r>
              <a:rPr lang="en-US" sz="1200" kern="1200" dirty="0" smtClean="0">
                <a:solidFill>
                  <a:schemeClr val="tx1"/>
                </a:solidFill>
                <a:effectLst/>
                <a:latin typeface="+mn-lt"/>
                <a:ea typeface="+mn-ea"/>
                <a:cs typeface="+mn-cs"/>
              </a:rPr>
              <a:t> competition. Available online at https://www.theverge.com/2018/7/22/17601280/warr-hyperloop-pod-competition-spacex-elon-musk, checked on 7/1/2019.</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DP World (2019): DP World </a:t>
            </a:r>
            <a:r>
              <a:rPr lang="en-US" sz="1200" kern="1200" dirty="0" err="1" smtClean="0">
                <a:solidFill>
                  <a:schemeClr val="tx1"/>
                </a:solidFill>
                <a:effectLst/>
                <a:latin typeface="+mn-lt"/>
                <a:ea typeface="+mn-ea"/>
                <a:cs typeface="+mn-cs"/>
              </a:rPr>
              <a:t>Cargospeed</a:t>
            </a:r>
            <a:r>
              <a:rPr lang="en-US" sz="1200" kern="1200" dirty="0" smtClean="0">
                <a:solidFill>
                  <a:schemeClr val="tx1"/>
                </a:solidFill>
                <a:effectLst/>
                <a:latin typeface="+mn-lt"/>
                <a:ea typeface="+mn-ea"/>
                <a:cs typeface="+mn-cs"/>
              </a:rPr>
              <a:t>. Available online at https://www.dpworld.com/smart-trade/dp-world-cargospeed, checked on 7/1/2019.</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Virgin Hyperloop One (2019): Hyperloop One Global Challenge. Available online at https://hyperloop-one.com/global-challenge, updated on 6/26/2019, checked on 7/1/2019.</a:t>
            </a:r>
            <a:endParaRPr lang="de-DE" sz="1200" kern="1200" dirty="0" smtClean="0">
              <a:solidFill>
                <a:schemeClr val="tx1"/>
              </a:solidFill>
              <a:effectLst/>
              <a:latin typeface="+mn-lt"/>
              <a:ea typeface="+mn-ea"/>
              <a:cs typeface="+mn-cs"/>
            </a:endParaRPr>
          </a:p>
          <a:p>
            <a:endParaRPr lang="en-US" i="0" baseline="0" dirty="0" smtClean="0"/>
          </a:p>
          <a:p>
            <a:r>
              <a:rPr lang="en-US" i="0" baseline="0" dirty="0" smtClean="0"/>
              <a:t>Picture source:</a:t>
            </a:r>
          </a:p>
          <a:p>
            <a:r>
              <a:rPr lang="en-US" i="0" baseline="0" dirty="0" smtClean="0"/>
              <a:t>https://www.flickr.com/photos/148755431@N04/36010454304/</a:t>
            </a:r>
          </a:p>
          <a:p>
            <a:endParaRPr lang="de-AT" sz="1200" kern="1200" dirty="0" smtClean="0">
              <a:solidFill>
                <a:schemeClr val="tx1"/>
              </a:solidFill>
              <a:effectLst/>
              <a:latin typeface="+mn-lt"/>
              <a:ea typeface="+mn-ea"/>
              <a:cs typeface="+mn-cs"/>
            </a:endParaRPr>
          </a:p>
          <a:p>
            <a:r>
              <a:rPr lang="en-US" baseline="0" dirty="0" smtClean="0"/>
              <a:t>Video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0" dirty="0" smtClean="0"/>
              <a:t>The Economist</a:t>
            </a:r>
            <a:r>
              <a:rPr lang="de-AT" b="0" baseline="0" dirty="0" smtClean="0"/>
              <a:t> (2017): </a:t>
            </a:r>
            <a:r>
              <a:rPr lang="de-AT" b="0" dirty="0" err="1" smtClean="0"/>
              <a:t>Elon</a:t>
            </a:r>
            <a:r>
              <a:rPr lang="de-AT" b="0" dirty="0" smtClean="0"/>
              <a:t> </a:t>
            </a:r>
            <a:r>
              <a:rPr lang="de-AT" b="0" dirty="0" err="1" smtClean="0"/>
              <a:t>Musk's</a:t>
            </a:r>
            <a:r>
              <a:rPr lang="de-AT" b="0" dirty="0" smtClean="0"/>
              <a:t> </a:t>
            </a:r>
            <a:r>
              <a:rPr lang="de-AT" b="0" dirty="0" err="1" smtClean="0"/>
              <a:t>hyperloop</a:t>
            </a:r>
            <a:r>
              <a:rPr lang="de-AT" b="0" dirty="0" smtClean="0"/>
              <a:t> </a:t>
            </a:r>
            <a:r>
              <a:rPr lang="de-AT" b="0" dirty="0" err="1" smtClean="0"/>
              <a:t>could</a:t>
            </a:r>
            <a:r>
              <a:rPr lang="de-AT" b="0" dirty="0" smtClean="0"/>
              <a:t> </a:t>
            </a:r>
            <a:r>
              <a:rPr lang="de-AT" b="0" dirty="0" err="1" smtClean="0"/>
              <a:t>revolutionise</a:t>
            </a:r>
            <a:r>
              <a:rPr lang="de-AT" b="0" dirty="0" smtClean="0"/>
              <a:t> </a:t>
            </a:r>
            <a:r>
              <a:rPr lang="de-AT" b="0" dirty="0" err="1" smtClean="0"/>
              <a:t>public</a:t>
            </a:r>
            <a:r>
              <a:rPr lang="de-AT" b="0" dirty="0" smtClean="0"/>
              <a:t> </a:t>
            </a:r>
            <a:r>
              <a:rPr lang="de-AT" b="0" dirty="0" err="1" smtClean="0"/>
              <a:t>transport</a:t>
            </a:r>
            <a:r>
              <a:rPr lang="de-AT" b="0" dirty="0" smtClean="0"/>
              <a:t>.</a:t>
            </a:r>
            <a:r>
              <a:rPr lang="de-AT" b="0" baseline="0" dirty="0" smtClean="0"/>
              <a:t> URL:</a:t>
            </a:r>
            <a:r>
              <a:rPr lang="en-US" b="0" dirty="0" smtClean="0"/>
              <a:t> https://www.youtube.com/watch?v=lWo6LscqSGg [14.06.2019]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Virgin Hyperloop One  (2018):</a:t>
            </a:r>
            <a:r>
              <a:rPr lang="en-US" b="0" baseline="0" dirty="0" smtClean="0"/>
              <a:t> </a:t>
            </a:r>
            <a:r>
              <a:rPr lang="en-US" b="0" dirty="0" smtClean="0"/>
              <a:t>Building </a:t>
            </a:r>
            <a:r>
              <a:rPr lang="en-US" b="0" dirty="0" err="1" smtClean="0"/>
              <a:t>DevLoop</a:t>
            </a:r>
            <a:r>
              <a:rPr lang="en-US" b="0" dirty="0" smtClean="0"/>
              <a:t>. URL: </a:t>
            </a:r>
            <a:r>
              <a:rPr lang="en-US" b="0" baseline="0" dirty="0" smtClean="0"/>
              <a:t>https://www.youtube.com/watch?v=QLFQlraM5tg [14.06.2019]</a:t>
            </a:r>
            <a:endParaRPr lang="en-US" b="0" dirty="0"/>
          </a:p>
        </p:txBody>
      </p:sp>
      <p:sp>
        <p:nvSpPr>
          <p:cNvPr id="4" name="Slide Number Placeholder 3"/>
          <p:cNvSpPr>
            <a:spLocks noGrp="1"/>
          </p:cNvSpPr>
          <p:nvPr>
            <p:ph type="sldNum" sz="quarter" idx="10"/>
          </p:nvPr>
        </p:nvSpPr>
        <p:spPr/>
        <p:txBody>
          <a:bodyPr/>
          <a:lstStyle/>
          <a:p>
            <a:fld id="{0EDFA6B0-5DC3-4D22-8E41-F7511E10BAE2}" type="slidenum">
              <a:rPr lang="en-US" smtClean="0"/>
              <a:t>20</a:t>
            </a:fld>
            <a:endParaRPr lang="en-US"/>
          </a:p>
        </p:txBody>
      </p:sp>
    </p:spTree>
    <p:extLst>
      <p:ext uri="{BB962C8B-B14F-4D97-AF65-F5344CB8AC3E}">
        <p14:creationId xmlns:p14="http://schemas.microsoft.com/office/powerpoint/2010/main" val="941086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Cargo Sous Terrain is a Swiss concept for a sustainable, automated overall logistics system that connects conurbations with production and logistics locations in an underground tunnel system and is to be operated 100% by renewable energies. The plan provides for the transport of pallets and containers for parcels, piece goods, bulk goods and their intermediate storage and a city logistics solution for distribution on the Last Mile. The transport takes place on multi-lane lines by means of fully autonomous, electric vehicles on wheels, which can change lanes flexibly and move on to their destination in a bundled form. This happens at 30 km/h 24/7. The vehicles are to provide space for two Euro pallets and transport all goods that can be provided on pallets. Smaller transports are carried out in the same system by means of overhead conveyors with double speed (60 km/h) in both directions. In the middle lanes, the shipments are bundled according to destination. This results in advantages for the associated city logistics solution, as the deliveries are also loaded in bundles and cause less overall traffic in the city, which results in better effects in terms of noise, CO2 emissions and other emissions. In addition, returns, recycled material, etc. in the opposite direction are also planned into the route guidance in order to make optimum use of the routes. This reduces the volume of freight traffic in densely populated regions and thus also congestion.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70 km test section between </a:t>
            </a:r>
            <a:r>
              <a:rPr lang="en-US" sz="1200" kern="1200" dirty="0" err="1" smtClean="0">
                <a:solidFill>
                  <a:schemeClr val="tx1"/>
                </a:solidFill>
                <a:effectLst/>
                <a:latin typeface="+mn-lt"/>
                <a:ea typeface="+mn-ea"/>
                <a:cs typeface="+mn-cs"/>
              </a:rPr>
              <a:t>Härkingen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Niederbipp</a:t>
            </a:r>
            <a:r>
              <a:rPr lang="en-US" sz="1200" kern="1200" dirty="0" smtClean="0">
                <a:solidFill>
                  <a:schemeClr val="tx1"/>
                </a:solidFill>
                <a:effectLst/>
                <a:latin typeface="+mn-lt"/>
                <a:ea typeface="+mn-ea"/>
                <a:cs typeface="+mn-cs"/>
              </a:rPr>
              <a:t> and Zurich is planned, followed by an extension of the tunnel system from Lake Constance to Lake Geneva with extensions to Basel, Lucerne and Thun. The aim is to connect conurbations with production and logistics locations.</a:t>
            </a:r>
          </a:p>
          <a:p>
            <a:endParaRPr lang="de-AT" sz="1200" kern="1200" dirty="0" smtClean="0">
              <a:solidFill>
                <a:schemeClr val="tx1"/>
              </a:solidFill>
              <a:effectLst/>
              <a:latin typeface="+mn-lt"/>
              <a:ea typeface="+mn-ea"/>
              <a:cs typeface="+mn-cs"/>
            </a:endParaRPr>
          </a:p>
          <a:p>
            <a:pPr defTabSz="913028">
              <a:defRPr/>
            </a:pPr>
            <a:r>
              <a:rPr lang="de-DE" b="1" dirty="0" smtClean="0"/>
              <a:t>Source:</a:t>
            </a:r>
            <a:endParaRPr lang="de-AT" b="1" dirty="0" smtClean="0"/>
          </a:p>
          <a:p>
            <a:pPr defTabSz="913028">
              <a:defRPr/>
            </a:pPr>
            <a:r>
              <a:rPr lang="en-US" dirty="0" smtClean="0"/>
              <a:t>Cargo sous terrain AG (2019): Was </a:t>
            </a:r>
            <a:r>
              <a:rPr lang="en-US" dirty="0" err="1" smtClean="0"/>
              <a:t>ist</a:t>
            </a:r>
            <a:r>
              <a:rPr lang="en-US" dirty="0" smtClean="0"/>
              <a:t> CST. Available online at https://www.cst.ch/was-ist-cst/, checked on 7/1/2019.</a:t>
            </a:r>
            <a:endParaRPr lang="en-GB" sz="1200" kern="1200" dirty="0" smtClean="0">
              <a:solidFill>
                <a:schemeClr val="tx1"/>
              </a:solidFill>
              <a:effectLst/>
              <a:latin typeface="+mn-lt"/>
              <a:ea typeface="+mn-ea"/>
              <a:cs typeface="+mn-cs"/>
            </a:endParaRPr>
          </a:p>
          <a:p>
            <a:pPr defTabSz="913028">
              <a:defRPr/>
            </a:pPr>
            <a:endParaRPr lang="en-GB" sz="1200" kern="1200" dirty="0" smtClean="0">
              <a:solidFill>
                <a:schemeClr val="tx1"/>
              </a:solidFill>
              <a:effectLst/>
              <a:latin typeface="+mn-lt"/>
              <a:ea typeface="+mn-ea"/>
              <a:cs typeface="+mn-cs"/>
            </a:endParaRPr>
          </a:p>
          <a:p>
            <a:pPr defTabSz="913028">
              <a:defRPr/>
            </a:pPr>
            <a:r>
              <a:rPr lang="en-GB" sz="1200" b="1" kern="1200" dirty="0" smtClean="0">
                <a:solidFill>
                  <a:schemeClr val="tx1"/>
                </a:solidFill>
                <a:effectLst/>
                <a:latin typeface="+mn-lt"/>
                <a:ea typeface="+mn-ea"/>
                <a:cs typeface="+mn-cs"/>
              </a:rPr>
              <a:t>Picture source: </a:t>
            </a:r>
          </a:p>
          <a:p>
            <a:pPr defTabSz="913028">
              <a:defRPr/>
            </a:pPr>
            <a:r>
              <a:rPr lang="en-GB" sz="1200" kern="1200" dirty="0" smtClean="0">
                <a:solidFill>
                  <a:schemeClr val="tx1"/>
                </a:solidFill>
                <a:effectLst/>
                <a:latin typeface="+mn-lt"/>
                <a:ea typeface="+mn-ea"/>
                <a:cs typeface="+mn-cs"/>
              </a:rPr>
              <a:t>Cargo</a:t>
            </a:r>
            <a:r>
              <a:rPr lang="en-GB" sz="1200" kern="1200" baseline="0" dirty="0" smtClean="0">
                <a:solidFill>
                  <a:schemeClr val="tx1"/>
                </a:solidFill>
                <a:effectLst/>
                <a:latin typeface="+mn-lt"/>
                <a:ea typeface="+mn-ea"/>
                <a:cs typeface="+mn-cs"/>
              </a:rPr>
              <a:t> sous terrain AG</a:t>
            </a:r>
            <a:r>
              <a:rPr lang="en-GB" sz="1200" kern="1200" dirty="0" smtClean="0">
                <a:solidFill>
                  <a:schemeClr val="tx1"/>
                </a:solidFill>
                <a:effectLst/>
                <a:latin typeface="+mn-lt"/>
                <a:ea typeface="+mn-ea"/>
                <a:cs typeface="+mn-cs"/>
              </a:rPr>
              <a:t> (2019) URL:</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https://www.cst.ch/medienbereich/ [01.07.2019]</a:t>
            </a:r>
          </a:p>
          <a:p>
            <a:pPr defTabSz="913028">
              <a:defRPr/>
            </a:pPr>
            <a:endParaRPr lang="en-GB" sz="1200" kern="1200" dirty="0" smtClean="0">
              <a:solidFill>
                <a:schemeClr val="tx1"/>
              </a:solidFill>
              <a:effectLst/>
              <a:latin typeface="+mn-lt"/>
              <a:ea typeface="+mn-ea"/>
              <a:cs typeface="+mn-cs"/>
            </a:endParaRPr>
          </a:p>
          <a:p>
            <a:pPr defTabSz="913028">
              <a:defRPr/>
            </a:pPr>
            <a:r>
              <a:rPr lang="en-GB" sz="1200" kern="1200" dirty="0" smtClean="0">
                <a:solidFill>
                  <a:schemeClr val="tx1"/>
                </a:solidFill>
                <a:effectLst/>
                <a:latin typeface="+mn-lt"/>
                <a:ea typeface="+mn-ea"/>
                <a:cs typeface="+mn-cs"/>
              </a:rPr>
              <a:t>Video</a:t>
            </a:r>
            <a:r>
              <a:rPr lang="en-GB" sz="1200" kern="1200" baseline="0" dirty="0" smtClean="0">
                <a:solidFill>
                  <a:schemeClr val="tx1"/>
                </a:solidFill>
                <a:effectLst/>
                <a:latin typeface="+mn-lt"/>
                <a:ea typeface="+mn-ea"/>
                <a:cs typeface="+mn-cs"/>
              </a:rPr>
              <a:t> source</a:t>
            </a:r>
            <a:r>
              <a:rPr lang="en-GB" sz="1200" kern="1200" dirty="0" smtClean="0">
                <a:solidFill>
                  <a:schemeClr val="tx1"/>
                </a:solidFill>
                <a:effectLst/>
                <a:latin typeface="+mn-lt"/>
                <a:ea typeface="+mn-ea"/>
                <a:cs typeface="+mn-cs"/>
              </a:rPr>
              <a:t>:</a:t>
            </a:r>
            <a:endParaRPr lang="en-GB" sz="1200" kern="1200" baseline="0" dirty="0" smtClean="0">
              <a:solidFill>
                <a:schemeClr val="tx1"/>
              </a:solidFill>
              <a:effectLst/>
              <a:latin typeface="+mn-lt"/>
              <a:ea typeface="+mn-ea"/>
              <a:cs typeface="+mn-cs"/>
            </a:endParaRPr>
          </a:p>
          <a:p>
            <a:pPr defTabSz="913028">
              <a:defRPr/>
            </a:pPr>
            <a:r>
              <a:rPr lang="en-GB" sz="1200" kern="1200" baseline="0" dirty="0" smtClean="0">
                <a:solidFill>
                  <a:schemeClr val="tx1"/>
                </a:solidFill>
                <a:effectLst/>
                <a:latin typeface="+mn-lt"/>
                <a:ea typeface="+mn-ea"/>
                <a:cs typeface="+mn-cs"/>
              </a:rPr>
              <a:t>Cargo sous terrain (2016): Cargo sous terrain – </a:t>
            </a:r>
            <a:r>
              <a:rPr lang="en-GB" sz="1200" kern="1200" baseline="0" dirty="0" err="1" smtClean="0">
                <a:solidFill>
                  <a:schemeClr val="tx1"/>
                </a:solidFill>
                <a:effectLst/>
                <a:latin typeface="+mn-lt"/>
                <a:ea typeface="+mn-ea"/>
                <a:cs typeface="+mn-cs"/>
              </a:rPr>
              <a:t>Erklärung</a:t>
            </a:r>
            <a:r>
              <a:rPr lang="en-GB" sz="1200" kern="1200" baseline="0" dirty="0" smtClean="0">
                <a:solidFill>
                  <a:schemeClr val="tx1"/>
                </a:solidFill>
                <a:effectLst/>
                <a:latin typeface="+mn-lt"/>
                <a:ea typeface="+mn-ea"/>
                <a:cs typeface="+mn-cs"/>
              </a:rPr>
              <a:t> System. URL: https://www.youtube.com/watch?v=r11X-zMF_pc  [01.07.2019]</a:t>
            </a:r>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21</a:t>
            </a:fld>
            <a:endParaRPr lang="en-US"/>
          </a:p>
        </p:txBody>
      </p:sp>
    </p:spTree>
    <p:extLst>
      <p:ext uri="{BB962C8B-B14F-4D97-AF65-F5344CB8AC3E}">
        <p14:creationId xmlns:p14="http://schemas.microsoft.com/office/powerpoint/2010/main" val="3255607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Cargo Sous Terrain is a Swiss concept for a sustainable, automated overall logistics system that connects conurbations with production and logistics locations in an underground tunnel system and is to be operated 100% by renewable energies. The plan provides for the transport of pallets and containers for parcels, piece goods, bulk goods and their intermediate storage and a city logistics solution for distribution on the Last Mile. The transport takes place on multi-lane lines by means of fully autonomous, electric vehicles on wheels, which can change lanes flexibly and move on to their destination in a bundled form. This happens at 30 km/h 24/7. The vehicles are to provide space for two Euro pallets and transport all goods that can be provided on pallets. Smaller transports are carried out in the same system by means of overhead conveyors with double speed (60 km/h) in both directions. In the middle lanes, the shipments are bundled according to destination. This results in advantages for the associated city logistics solution, as the deliveries are also loaded in bundles and cause less overall traffic in the city, which results in better effects in terms of noise, CO2 emissions and other emissions. In addition, returns, recycled material, etc. in the opposite direction are also planned into the route guidance in order to make optimum use of the routes. This reduces the volume of freight traffic in densely populated regions and thus also congestion.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70 km test section between </a:t>
            </a:r>
            <a:r>
              <a:rPr lang="en-US" sz="1200" kern="1200" dirty="0" err="1" smtClean="0">
                <a:solidFill>
                  <a:schemeClr val="tx1"/>
                </a:solidFill>
                <a:effectLst/>
                <a:latin typeface="+mn-lt"/>
                <a:ea typeface="+mn-ea"/>
                <a:cs typeface="+mn-cs"/>
              </a:rPr>
              <a:t>Härkingen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Niederbipp</a:t>
            </a:r>
            <a:r>
              <a:rPr lang="en-US" sz="1200" kern="1200" dirty="0" smtClean="0">
                <a:solidFill>
                  <a:schemeClr val="tx1"/>
                </a:solidFill>
                <a:effectLst/>
                <a:latin typeface="+mn-lt"/>
                <a:ea typeface="+mn-ea"/>
                <a:cs typeface="+mn-cs"/>
              </a:rPr>
              <a:t> and Zurich is planned, followed by an extension of the tunnel system from Lake Constance to Lake Geneva with extensions to Basel, Lucerne and Thun. The aim is to connect conurbations with production and logistics locations.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Source:</a:t>
            </a:r>
          </a:p>
          <a:p>
            <a:r>
              <a:rPr lang="en-US" sz="1200" kern="1200" dirty="0" smtClean="0">
                <a:solidFill>
                  <a:schemeClr val="tx1"/>
                </a:solidFill>
                <a:effectLst/>
                <a:latin typeface="+mn-lt"/>
                <a:ea typeface="+mn-ea"/>
                <a:cs typeface="+mn-cs"/>
              </a:rPr>
              <a:t>Cargo sous terrain AG (2019): Was </a:t>
            </a:r>
            <a:r>
              <a:rPr lang="en-US" sz="1200" kern="1200" dirty="0" err="1" smtClean="0">
                <a:solidFill>
                  <a:schemeClr val="tx1"/>
                </a:solidFill>
                <a:effectLst/>
                <a:latin typeface="+mn-lt"/>
                <a:ea typeface="+mn-ea"/>
                <a:cs typeface="+mn-cs"/>
              </a:rPr>
              <a:t>ist</a:t>
            </a:r>
            <a:r>
              <a:rPr lang="en-US" sz="1200" kern="1200" dirty="0" smtClean="0">
                <a:solidFill>
                  <a:schemeClr val="tx1"/>
                </a:solidFill>
                <a:effectLst/>
                <a:latin typeface="+mn-lt"/>
                <a:ea typeface="+mn-ea"/>
                <a:cs typeface="+mn-cs"/>
              </a:rPr>
              <a:t> CST. Available online at https://www.cst.ch/was-ist-cst/, checked on 7/1/2019.</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Picture source: </a:t>
            </a:r>
          </a:p>
          <a:p>
            <a:r>
              <a:rPr lang="en-US" sz="1200" kern="1200" dirty="0" smtClean="0">
                <a:solidFill>
                  <a:schemeClr val="tx1"/>
                </a:solidFill>
                <a:effectLst/>
                <a:latin typeface="+mn-lt"/>
                <a:ea typeface="+mn-ea"/>
                <a:cs typeface="+mn-cs"/>
              </a:rPr>
              <a:t>Cargo sous terrain AG (2019) URL: https://www.cst.ch/medienbereich/ [01.07.2019]</a:t>
            </a:r>
          </a:p>
          <a:p>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22</a:t>
            </a:fld>
            <a:endParaRPr lang="en-US"/>
          </a:p>
        </p:txBody>
      </p:sp>
    </p:spTree>
    <p:extLst>
      <p:ext uri="{BB962C8B-B14F-4D97-AF65-F5344CB8AC3E}">
        <p14:creationId xmlns:p14="http://schemas.microsoft.com/office/powerpoint/2010/main" val="2852643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The advantages of CST promise efficient, sustainable and timely delivery of goods. Due to the autonomous transport and the possibility to transport goods 24 hours a day, shipments can be handled reliably, quickly and permanently. The Swiss government has drawn up a special law to facilitate tunnel construction and not to be dependent on different legal situations in the participating cantons. This is to enter into force after submission of the plan for the first section of the route. In addition, the underground tunnelling results in better productivity per unit area for Switzerland.</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Since the routing takes place exclusively in tunnels, spatial flexibility is limited to the route network and the system can therefore only carry out transports between the specified nodes. A corresponding city logistics concept is planned, which will bundle the goods from the destination hub into the cities and pursue optimised transport routes, in which the return transports are already taken into account. The project is being privately financed and is estimated to cost CHF 3.55 billion. The Swiss Post, the grocery chains </a:t>
            </a:r>
            <a:r>
              <a:rPr lang="en-GB" sz="1200" kern="1200" dirty="0" err="1" smtClean="0">
                <a:solidFill>
                  <a:schemeClr val="tx1"/>
                </a:solidFill>
                <a:effectLst/>
                <a:latin typeface="+mn-lt"/>
                <a:ea typeface="+mn-ea"/>
                <a:cs typeface="+mn-cs"/>
              </a:rPr>
              <a:t>Migros</a:t>
            </a:r>
            <a:r>
              <a:rPr lang="en-GB" sz="1200" kern="1200" dirty="0" smtClean="0">
                <a:solidFill>
                  <a:schemeClr val="tx1"/>
                </a:solidFill>
                <a:effectLst/>
                <a:latin typeface="+mn-lt"/>
                <a:ea typeface="+mn-ea"/>
                <a:cs typeface="+mn-cs"/>
              </a:rPr>
              <a:t> and Coop, SAP, the Swiss Federal Railways, Swisscom and many other Swiss and international companies such as insurance companies, banks and Virgin Hyperloop One are involved in this mammoth project. An initial financing of 100 million Euro has already been approved by the investors</a:t>
            </a:r>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Sources</a:t>
            </a:r>
            <a:r>
              <a:rPr lang="de-DE" sz="1200" kern="1200" dirty="0" smtClean="0">
                <a:solidFill>
                  <a:schemeClr val="tx1"/>
                </a:solidFill>
                <a:effectLst/>
                <a:latin typeface="+mn-lt"/>
                <a:ea typeface="+mn-ea"/>
                <a:cs typeface="+mn-cs"/>
              </a:rPr>
              <a:t>:</a:t>
            </a:r>
          </a:p>
          <a:p>
            <a:r>
              <a:rPr lang="de-AT" sz="1200" kern="1200" dirty="0" err="1" smtClean="0">
                <a:solidFill>
                  <a:schemeClr val="tx1"/>
                </a:solidFill>
                <a:effectLst/>
                <a:latin typeface="+mn-lt"/>
                <a:ea typeface="+mn-ea"/>
                <a:cs typeface="+mn-cs"/>
              </a:rPr>
              <a:t>Maibach</a:t>
            </a:r>
            <a:r>
              <a:rPr lang="de-AT" sz="1200" kern="1200" dirty="0" smtClean="0">
                <a:solidFill>
                  <a:schemeClr val="tx1"/>
                </a:solidFill>
                <a:effectLst/>
                <a:latin typeface="+mn-lt"/>
                <a:ea typeface="+mn-ea"/>
                <a:cs typeface="+mn-cs"/>
              </a:rPr>
              <a:t>, Markus; </a:t>
            </a:r>
            <a:r>
              <a:rPr lang="de-AT" sz="1200" kern="1200" dirty="0" err="1" smtClean="0">
                <a:solidFill>
                  <a:schemeClr val="tx1"/>
                </a:solidFill>
                <a:effectLst/>
                <a:latin typeface="+mn-lt"/>
                <a:ea typeface="+mn-ea"/>
                <a:cs typeface="+mn-cs"/>
              </a:rPr>
              <a:t>Ickert</a:t>
            </a:r>
            <a:r>
              <a:rPr lang="de-AT" sz="1200" kern="1200" dirty="0" smtClean="0">
                <a:solidFill>
                  <a:schemeClr val="tx1"/>
                </a:solidFill>
                <a:effectLst/>
                <a:latin typeface="+mn-lt"/>
                <a:ea typeface="+mn-ea"/>
                <a:cs typeface="+mn-cs"/>
              </a:rPr>
              <a:t>, Lutz; Sutter, Daniel (2016): Volkswirtschaftliche Aspekte und Auswirkungen des Projekts Cargo Sous Terrain (CST). INFRAS. </a:t>
            </a:r>
            <a:r>
              <a:rPr lang="de-AT" sz="1200" kern="1200" dirty="0" err="1" smtClean="0">
                <a:solidFill>
                  <a:schemeClr val="tx1"/>
                </a:solidFill>
                <a:effectLst/>
                <a:latin typeface="+mn-lt"/>
                <a:ea typeface="+mn-ea"/>
                <a:cs typeface="+mn-cs"/>
              </a:rPr>
              <a:t>Available</a:t>
            </a:r>
            <a:r>
              <a:rPr lang="de-AT" sz="1200" kern="1200" dirty="0" smtClean="0">
                <a:solidFill>
                  <a:schemeClr val="tx1"/>
                </a:solidFill>
                <a:effectLst/>
                <a:latin typeface="+mn-lt"/>
                <a:ea typeface="+mn-ea"/>
                <a:cs typeface="+mn-cs"/>
              </a:rPr>
              <a:t> online at https://www.infras.ch/media/filer_public/0f/cd/0fcdaed1-1bc3-42a5-a7f1-22a3481b2cac/cst_infras_schlussbericht-23092016.pdf, </a:t>
            </a:r>
            <a:r>
              <a:rPr lang="de-AT" sz="1200" kern="1200" dirty="0" err="1" smtClean="0">
                <a:solidFill>
                  <a:schemeClr val="tx1"/>
                </a:solidFill>
                <a:effectLst/>
                <a:latin typeface="+mn-lt"/>
                <a:ea typeface="+mn-ea"/>
                <a:cs typeface="+mn-cs"/>
              </a:rPr>
              <a:t>checked</a:t>
            </a:r>
            <a:r>
              <a:rPr lang="de-AT" sz="1200" kern="1200" dirty="0" smtClean="0">
                <a:solidFill>
                  <a:schemeClr val="tx1"/>
                </a:solidFill>
                <a:effectLst/>
                <a:latin typeface="+mn-lt"/>
                <a:ea typeface="+mn-ea"/>
                <a:cs typeface="+mn-cs"/>
              </a:rPr>
              <a:t> on 7/1/2019.</a:t>
            </a:r>
          </a:p>
          <a:p>
            <a:r>
              <a:rPr lang="en-US" sz="1200" kern="1200" dirty="0" smtClean="0">
                <a:solidFill>
                  <a:schemeClr val="tx1"/>
                </a:solidFill>
                <a:effectLst/>
                <a:latin typeface="+mn-lt"/>
                <a:ea typeface="+mn-ea"/>
                <a:cs typeface="+mn-cs"/>
              </a:rPr>
              <a:t>Cargo sous terrain AG (2019): Was </a:t>
            </a:r>
            <a:r>
              <a:rPr lang="en-US" sz="1200" kern="1200" dirty="0" err="1" smtClean="0">
                <a:solidFill>
                  <a:schemeClr val="tx1"/>
                </a:solidFill>
                <a:effectLst/>
                <a:latin typeface="+mn-lt"/>
                <a:ea typeface="+mn-ea"/>
                <a:cs typeface="+mn-cs"/>
              </a:rPr>
              <a:t>ist</a:t>
            </a:r>
            <a:r>
              <a:rPr lang="en-US" sz="1200" kern="1200" dirty="0" smtClean="0">
                <a:solidFill>
                  <a:schemeClr val="tx1"/>
                </a:solidFill>
                <a:effectLst/>
                <a:latin typeface="+mn-lt"/>
                <a:ea typeface="+mn-ea"/>
                <a:cs typeface="+mn-cs"/>
              </a:rPr>
              <a:t> CST. Available online at https://www.cst.ch/was-ist-cst/, checked on 7/1/2019.</a:t>
            </a:r>
            <a:endParaRPr lang="de-AT" sz="1200" kern="1200" dirty="0" smtClean="0">
              <a:solidFill>
                <a:schemeClr val="tx1"/>
              </a:solidFill>
              <a:effectLst/>
              <a:latin typeface="+mn-lt"/>
              <a:ea typeface="+mn-ea"/>
              <a:cs typeface="+mn-cs"/>
            </a:endParaRPr>
          </a:p>
          <a:p>
            <a:endParaRPr lang="de-DE" noProof="0" dirty="0" smtClean="0"/>
          </a:p>
          <a:p>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23</a:t>
            </a:fld>
            <a:endParaRPr lang="en-US"/>
          </a:p>
        </p:txBody>
      </p:sp>
    </p:spTree>
    <p:extLst>
      <p:ext uri="{BB962C8B-B14F-4D97-AF65-F5344CB8AC3E}">
        <p14:creationId xmlns:p14="http://schemas.microsoft.com/office/powerpoint/2010/main" val="1889857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advantages of CST promise efficient, sustainable and timely delivery of goods. Due to the autonomous transport and the possibility to transport goods 24 hours a day, shipments can be handled reliably, quickly and permanently. The Swiss government has drawn up a special law to facilitate tunnel construction and not to be dependent on different legal situations in the participating cantons. This is to enter into force after submission of the plan for the first section of the route. In addition, the underground tunnelling results in better productivity per unit area for Switzerland.</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Since the routing takes place exclusively in tunnels, spatial flexibility is limited to the route network and the system can therefore only carry out transports between the specified nodes. A corresponding city logistics concept is planned, which will bundle the goods from the destination hub into the cities and pursue optimised transport routes, in which the return transports are already taken into account. The project is being privately financed and is estimated to cost CHF 3.55 billion. The Swiss Post, the grocery chains </a:t>
            </a:r>
            <a:r>
              <a:rPr lang="en-GB" sz="1200" kern="1200" dirty="0" err="1" smtClean="0">
                <a:solidFill>
                  <a:schemeClr val="tx1"/>
                </a:solidFill>
                <a:effectLst/>
                <a:latin typeface="+mn-lt"/>
                <a:ea typeface="+mn-ea"/>
                <a:cs typeface="+mn-cs"/>
              </a:rPr>
              <a:t>Migros</a:t>
            </a:r>
            <a:r>
              <a:rPr lang="en-GB" sz="1200" kern="1200" dirty="0" smtClean="0">
                <a:solidFill>
                  <a:schemeClr val="tx1"/>
                </a:solidFill>
                <a:effectLst/>
                <a:latin typeface="+mn-lt"/>
                <a:ea typeface="+mn-ea"/>
                <a:cs typeface="+mn-cs"/>
              </a:rPr>
              <a:t> and Coop, SAP, the Swiss Federal Railways, Swisscom and many other Swiss and international companies such as insurance companies, banks and Virgin Hyperloop One are involved in this mammoth project. An initial financing of 100 million Euro has already been approved by the investors</a:t>
            </a:r>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Sources</a:t>
            </a:r>
            <a:r>
              <a:rPr lang="de-DE" sz="1200" kern="1200" dirty="0" smtClean="0">
                <a:solidFill>
                  <a:schemeClr val="tx1"/>
                </a:solidFill>
                <a:effectLst/>
                <a:latin typeface="+mn-lt"/>
                <a:ea typeface="+mn-ea"/>
                <a:cs typeface="+mn-cs"/>
              </a:rPr>
              <a:t>:</a:t>
            </a:r>
          </a:p>
          <a:p>
            <a:r>
              <a:rPr lang="de-AT" sz="1200" kern="1200" dirty="0" err="1" smtClean="0">
                <a:solidFill>
                  <a:schemeClr val="tx1"/>
                </a:solidFill>
                <a:effectLst/>
                <a:latin typeface="+mn-lt"/>
                <a:ea typeface="+mn-ea"/>
                <a:cs typeface="+mn-cs"/>
              </a:rPr>
              <a:t>Maibach</a:t>
            </a:r>
            <a:r>
              <a:rPr lang="de-AT" sz="1200" kern="1200" dirty="0" smtClean="0">
                <a:solidFill>
                  <a:schemeClr val="tx1"/>
                </a:solidFill>
                <a:effectLst/>
                <a:latin typeface="+mn-lt"/>
                <a:ea typeface="+mn-ea"/>
                <a:cs typeface="+mn-cs"/>
              </a:rPr>
              <a:t>, Markus; </a:t>
            </a:r>
            <a:r>
              <a:rPr lang="de-AT" sz="1200" kern="1200" dirty="0" err="1" smtClean="0">
                <a:solidFill>
                  <a:schemeClr val="tx1"/>
                </a:solidFill>
                <a:effectLst/>
                <a:latin typeface="+mn-lt"/>
                <a:ea typeface="+mn-ea"/>
                <a:cs typeface="+mn-cs"/>
              </a:rPr>
              <a:t>Ickert</a:t>
            </a:r>
            <a:r>
              <a:rPr lang="de-AT" sz="1200" kern="1200" dirty="0" smtClean="0">
                <a:solidFill>
                  <a:schemeClr val="tx1"/>
                </a:solidFill>
                <a:effectLst/>
                <a:latin typeface="+mn-lt"/>
                <a:ea typeface="+mn-ea"/>
                <a:cs typeface="+mn-cs"/>
              </a:rPr>
              <a:t>, Lutz; Sutter, Daniel (2016): Volkswirtschaftliche Aspekte und Auswirkungen des Projekts Cargo Sous Terrain (CST). INFRAS. </a:t>
            </a:r>
            <a:r>
              <a:rPr lang="de-AT" sz="1200" kern="1200" dirty="0" err="1" smtClean="0">
                <a:solidFill>
                  <a:schemeClr val="tx1"/>
                </a:solidFill>
                <a:effectLst/>
                <a:latin typeface="+mn-lt"/>
                <a:ea typeface="+mn-ea"/>
                <a:cs typeface="+mn-cs"/>
              </a:rPr>
              <a:t>Available</a:t>
            </a:r>
            <a:r>
              <a:rPr lang="de-AT" sz="1200" kern="1200" dirty="0" smtClean="0">
                <a:solidFill>
                  <a:schemeClr val="tx1"/>
                </a:solidFill>
                <a:effectLst/>
                <a:latin typeface="+mn-lt"/>
                <a:ea typeface="+mn-ea"/>
                <a:cs typeface="+mn-cs"/>
              </a:rPr>
              <a:t> online at https://www.infras.ch/media/filer_public/0f/cd/0fcdaed1-1bc3-42a5-a7f1-22a3481b2cac/cst_infras_schlussbericht-23092016.pdf, </a:t>
            </a:r>
            <a:r>
              <a:rPr lang="de-AT" sz="1200" kern="1200" dirty="0" err="1" smtClean="0">
                <a:solidFill>
                  <a:schemeClr val="tx1"/>
                </a:solidFill>
                <a:effectLst/>
                <a:latin typeface="+mn-lt"/>
                <a:ea typeface="+mn-ea"/>
                <a:cs typeface="+mn-cs"/>
              </a:rPr>
              <a:t>checked</a:t>
            </a:r>
            <a:r>
              <a:rPr lang="de-AT" sz="1200" kern="1200" dirty="0" smtClean="0">
                <a:solidFill>
                  <a:schemeClr val="tx1"/>
                </a:solidFill>
                <a:effectLst/>
                <a:latin typeface="+mn-lt"/>
                <a:ea typeface="+mn-ea"/>
                <a:cs typeface="+mn-cs"/>
              </a:rPr>
              <a:t> on 7/1/2019.</a:t>
            </a:r>
          </a:p>
          <a:p>
            <a:r>
              <a:rPr lang="en-US" sz="1200" kern="1200" dirty="0" smtClean="0">
                <a:solidFill>
                  <a:schemeClr val="tx1"/>
                </a:solidFill>
                <a:effectLst/>
                <a:latin typeface="+mn-lt"/>
                <a:ea typeface="+mn-ea"/>
                <a:cs typeface="+mn-cs"/>
              </a:rPr>
              <a:t>Cargo sous terrain AG (2019): Was </a:t>
            </a:r>
            <a:r>
              <a:rPr lang="en-US" sz="1200" kern="1200" dirty="0" err="1" smtClean="0">
                <a:solidFill>
                  <a:schemeClr val="tx1"/>
                </a:solidFill>
                <a:effectLst/>
                <a:latin typeface="+mn-lt"/>
                <a:ea typeface="+mn-ea"/>
                <a:cs typeface="+mn-cs"/>
              </a:rPr>
              <a:t>ist</a:t>
            </a:r>
            <a:r>
              <a:rPr lang="en-US" sz="1200" kern="1200" dirty="0" smtClean="0">
                <a:solidFill>
                  <a:schemeClr val="tx1"/>
                </a:solidFill>
                <a:effectLst/>
                <a:latin typeface="+mn-lt"/>
                <a:ea typeface="+mn-ea"/>
                <a:cs typeface="+mn-cs"/>
              </a:rPr>
              <a:t> CST. Available online at https://www.cst.ch/was-ist-cst/, checked on 7/1/2019.</a:t>
            </a:r>
            <a:endParaRPr lang="de-AT"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EDFA6B0-5DC3-4D22-8E41-F7511E10BAE2}" type="slidenum">
              <a:rPr lang="en-US" smtClean="0"/>
              <a:t>24</a:t>
            </a:fld>
            <a:endParaRPr lang="en-US"/>
          </a:p>
        </p:txBody>
      </p:sp>
    </p:spTree>
    <p:extLst>
      <p:ext uri="{BB962C8B-B14F-4D97-AF65-F5344CB8AC3E}">
        <p14:creationId xmlns:p14="http://schemas.microsoft.com/office/powerpoint/2010/main" val="1641940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"Unmanned Aerial Vehicles" (UAV), popularly referred to as "drones", are now available in a wide variety of configurations in terms of size, propulsion technology, application area, etc. Beginning at a total weight of less than two kg up to a 275 kg payload weight, from battery operated to energy generation to solar cells to combustion engines, and from camera drones for surveillance to fully autonomous drones for intralogistics to working drones in the agricultural sector, the possibilities which drones are supposed to offer have very few limitations. Even an oversized drone with a payload weight of 90 </a:t>
            </a:r>
            <a:r>
              <a:rPr lang="en-US" sz="1200" kern="1200" dirty="0" err="1" smtClean="0">
                <a:solidFill>
                  <a:schemeClr val="tx1"/>
                </a:solidFill>
                <a:effectLst/>
                <a:latin typeface="+mn-lt"/>
                <a:ea typeface="+mn-ea"/>
                <a:cs typeface="+mn-cs"/>
              </a:rPr>
              <a:t>tonnes</a:t>
            </a:r>
            <a:r>
              <a:rPr lang="en-US" sz="1200" kern="1200" dirty="0" smtClean="0">
                <a:solidFill>
                  <a:schemeClr val="tx1"/>
                </a:solidFill>
                <a:effectLst/>
                <a:latin typeface="+mn-lt"/>
                <a:ea typeface="+mn-ea"/>
                <a:cs typeface="+mn-cs"/>
              </a:rPr>
              <a:t>, designed by the Canadian company "NATILUS" for intercontinental flights, is currently in its development phase.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teaching aid package only drones for commercial use, which serve as means of transport, are considered and no models for private use or military drones. The characteristics of parcel drones are presented, which are already being tested by various CEP (courier, express, parcel) service providers for the delivery of parcels on the Last Mile. Amazon, for example, is currently testing its Prime Air drone with which an Amazon Fire TV Stick has already been delivered as a demo within 13 minutes of ordering.  DHL is also experimenting with drones and has successfully supplied remote locations in the Bavarian </a:t>
            </a:r>
            <a:r>
              <a:rPr lang="en-US" sz="1200" kern="1200" dirty="0" err="1" smtClean="0">
                <a:solidFill>
                  <a:schemeClr val="tx1"/>
                </a:solidFill>
                <a:effectLst/>
                <a:latin typeface="+mn-lt"/>
                <a:ea typeface="+mn-ea"/>
                <a:cs typeface="+mn-cs"/>
              </a:rPr>
              <a:t>Reit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Winkl</a:t>
            </a:r>
            <a:r>
              <a:rPr lang="en-US" sz="1200" kern="1200" dirty="0" smtClean="0">
                <a:solidFill>
                  <a:schemeClr val="tx1"/>
                </a:solidFill>
                <a:effectLst/>
                <a:latin typeface="+mn-lt"/>
                <a:ea typeface="+mn-ea"/>
                <a:cs typeface="+mn-cs"/>
              </a:rPr>
              <a:t> with its "</a:t>
            </a:r>
            <a:r>
              <a:rPr lang="en-US" sz="1200" kern="1200" dirty="0" err="1" smtClean="0">
                <a:solidFill>
                  <a:schemeClr val="tx1"/>
                </a:solidFill>
                <a:effectLst/>
                <a:latin typeface="+mn-lt"/>
                <a:ea typeface="+mn-ea"/>
                <a:cs typeface="+mn-cs"/>
              </a:rPr>
              <a:t>Paketkopter</a:t>
            </a:r>
            <a:r>
              <a:rPr lang="en-US" sz="1200" kern="1200" dirty="0" smtClean="0">
                <a:solidFill>
                  <a:schemeClr val="tx1"/>
                </a:solidFill>
                <a:effectLst/>
                <a:latin typeface="+mn-lt"/>
                <a:ea typeface="+mn-ea"/>
                <a:cs typeface="+mn-cs"/>
              </a:rPr>
              <a:t> 3.0" and an automated parcel station ("</a:t>
            </a:r>
            <a:r>
              <a:rPr lang="en-US" sz="1200" kern="1200" dirty="0" err="1" smtClean="0">
                <a:solidFill>
                  <a:schemeClr val="tx1"/>
                </a:solidFill>
                <a:effectLst/>
                <a:latin typeface="+mn-lt"/>
                <a:ea typeface="+mn-ea"/>
                <a:cs typeface="+mn-cs"/>
              </a:rPr>
              <a:t>SkyPort</a:t>
            </a:r>
            <a:r>
              <a:rPr lang="en-US" sz="1200" kern="1200" dirty="0" smtClean="0">
                <a:solidFill>
                  <a:schemeClr val="tx1"/>
                </a:solidFill>
                <a:effectLst/>
                <a:latin typeface="+mn-lt"/>
                <a:ea typeface="+mn-ea"/>
                <a:cs typeface="+mn-cs"/>
              </a:rPr>
              <a:t>"). A total of 130 autonomous loading and unloading operations have been carried out in this project.  UPS is testing the delivery of packages via drones starting from the roof of a delivery vehicle.  All these companies are trying to take advantage of the flexibility and coverage of this technology, each with a different approach.</a:t>
            </a:r>
          </a:p>
          <a:p>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Sources</a:t>
            </a:r>
            <a:r>
              <a:rPr lang="de-DE"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Amazon.com (2019): Amazon Prime Air. Available online at https://www.amazon.com/Amazon-Prime-Air/b?ie=UTF8&amp;node=8037720011, checked on 7/1/2019.</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Deutsche Post AG (2019): DHL </a:t>
            </a:r>
            <a:r>
              <a:rPr lang="en-US" sz="1200" kern="1200" dirty="0" err="1" smtClean="0">
                <a:solidFill>
                  <a:schemeClr val="tx1"/>
                </a:solidFill>
                <a:effectLst/>
                <a:latin typeface="+mn-lt"/>
                <a:ea typeface="+mn-ea"/>
                <a:cs typeface="+mn-cs"/>
              </a:rPr>
              <a:t>Paketkopter</a:t>
            </a:r>
            <a:r>
              <a:rPr lang="en-US" sz="1200" kern="1200" dirty="0" smtClean="0">
                <a:solidFill>
                  <a:schemeClr val="tx1"/>
                </a:solidFill>
                <a:effectLst/>
                <a:latin typeface="+mn-lt"/>
                <a:ea typeface="+mn-ea"/>
                <a:cs typeface="+mn-cs"/>
              </a:rPr>
              <a:t>. Available online at https://www.dpdhl.com/de/presse/specials/dhl-paketkopter.html, updated on 7/1/2019, checked on 7/1/2019.</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UPS (2017): UPS Tests Residential Delivery Via Drone Launched From atop Package Car. Available online at https://pressroom.ups.com/pressroom/ContentDetailsViewer.page?ConceptType=PressReleases&amp;id=1487687844847-162, checked on 7/1/2019.</a:t>
            </a:r>
            <a:endParaRPr lang="de-AT" sz="1200" kern="1200" dirty="0" smtClean="0">
              <a:solidFill>
                <a:schemeClr val="tx1"/>
              </a:solidFill>
              <a:effectLst/>
              <a:latin typeface="+mn-lt"/>
              <a:ea typeface="+mn-ea"/>
              <a:cs typeface="+mn-cs"/>
            </a:endParaRPr>
          </a:p>
          <a:p>
            <a:pPr marL="0" marR="0" lvl="0" indent="0" algn="l" defTabSz="913028" rtl="0" eaLnBrk="1" fontAlgn="auto" latinLnBrk="0" hangingPunct="1">
              <a:lnSpc>
                <a:spcPct val="100000"/>
              </a:lnSpc>
              <a:spcBef>
                <a:spcPts val="0"/>
              </a:spcBef>
              <a:spcAft>
                <a:spcPts val="0"/>
              </a:spcAft>
              <a:buClrTx/>
              <a:buSzTx/>
              <a:buFontTx/>
              <a:buNone/>
              <a:tabLst/>
              <a:defRPr/>
            </a:pPr>
            <a:endParaRPr lang="de-AT" b="0" baseline="0" dirty="0" smtClean="0"/>
          </a:p>
          <a:p>
            <a:pPr marL="0" marR="0" lvl="0" indent="0" algn="l" defTabSz="913028" rtl="0" eaLnBrk="1" fontAlgn="auto" latinLnBrk="0" hangingPunct="1">
              <a:lnSpc>
                <a:spcPct val="100000"/>
              </a:lnSpc>
              <a:spcBef>
                <a:spcPts val="0"/>
              </a:spcBef>
              <a:spcAft>
                <a:spcPts val="0"/>
              </a:spcAft>
              <a:buClrTx/>
              <a:buSzTx/>
              <a:buFontTx/>
              <a:buNone/>
              <a:tabLst/>
              <a:defRPr/>
            </a:pPr>
            <a:r>
              <a:rPr lang="de-AT" b="0" baseline="0" dirty="0" smtClean="0"/>
              <a:t>Pictures </a:t>
            </a:r>
            <a:r>
              <a:rPr lang="de-AT" b="0" baseline="0" dirty="0" err="1" smtClean="0"/>
              <a:t>sources</a:t>
            </a:r>
            <a:r>
              <a:rPr lang="de-AT" b="0" baseline="0" dirty="0" smtClean="0"/>
              <a:t>:</a:t>
            </a:r>
          </a:p>
          <a:p>
            <a:r>
              <a:rPr lang="de-AT" sz="1200" kern="1200" dirty="0" smtClean="0">
                <a:solidFill>
                  <a:schemeClr val="tx1"/>
                </a:solidFill>
                <a:effectLst/>
                <a:latin typeface="+mn-lt"/>
                <a:ea typeface="+mn-ea"/>
                <a:cs typeface="+mn-cs"/>
              </a:rPr>
              <a:t>Amazon.com (2019): Amazon Prime Air. Online verfügbar unter https://www.amazon.com/Amazon-Prime-Air/b?ie=UTF8&amp;node=8037720011</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01.07.2019]</a:t>
            </a:r>
          </a:p>
          <a:p>
            <a:pPr marL="0" marR="0" lvl="0" indent="0" algn="l" defTabSz="913028" rtl="0" eaLnBrk="1" fontAlgn="auto" latinLnBrk="0" hangingPunct="1">
              <a:lnSpc>
                <a:spcPct val="100000"/>
              </a:lnSpc>
              <a:spcBef>
                <a:spcPts val="0"/>
              </a:spcBef>
              <a:spcAft>
                <a:spcPts val="0"/>
              </a:spcAft>
              <a:buClrTx/>
              <a:buSzTx/>
              <a:buFontTx/>
              <a:buNone/>
              <a:tabLst/>
              <a:defRPr/>
            </a:pPr>
            <a:r>
              <a:rPr lang="de-AT" sz="1200" dirty="0" smtClean="0"/>
              <a:t>Deutsche Post (</a:t>
            </a:r>
            <a:r>
              <a:rPr lang="de-AT" sz="1200" dirty="0" err="1" smtClean="0"/>
              <a:t>n.d</a:t>
            </a:r>
            <a:r>
              <a:rPr lang="de-AT" sz="1200" dirty="0" smtClean="0"/>
              <a:t>.).</a:t>
            </a:r>
            <a:r>
              <a:rPr lang="de-AT" sz="1200" baseline="0" dirty="0" smtClean="0"/>
              <a:t> URL: </a:t>
            </a:r>
            <a:r>
              <a:rPr lang="de-AT" sz="1200" dirty="0" smtClean="0"/>
              <a:t>https://www.dpdhl.com/content/dam/dpdhl/de/media-center/media-relations/images/2018/dhl-paketkopter-tansania.jpg [14.06.2019]</a:t>
            </a:r>
          </a:p>
          <a:p>
            <a:pPr marL="0" marR="0" lvl="0" indent="0" algn="l" defTabSz="913028" rtl="0" eaLnBrk="1" fontAlgn="auto" latinLnBrk="0" hangingPunct="1">
              <a:lnSpc>
                <a:spcPct val="100000"/>
              </a:lnSpc>
              <a:spcBef>
                <a:spcPts val="0"/>
              </a:spcBef>
              <a:spcAft>
                <a:spcPts val="0"/>
              </a:spcAft>
              <a:buClrTx/>
              <a:buSzTx/>
              <a:buFontTx/>
              <a:buNone/>
              <a:tabLst/>
              <a:defRPr/>
            </a:pPr>
            <a:endParaRPr lang="de-DE" sz="1200" b="0" baseline="0" dirty="0" smtClean="0"/>
          </a:p>
          <a:p>
            <a:pPr marL="0" marR="0" lvl="0" indent="0" algn="l" defTabSz="913028" rtl="0" eaLnBrk="1" fontAlgn="auto" latinLnBrk="0" hangingPunct="1">
              <a:lnSpc>
                <a:spcPct val="100000"/>
              </a:lnSpc>
              <a:spcBef>
                <a:spcPts val="0"/>
              </a:spcBef>
              <a:spcAft>
                <a:spcPts val="0"/>
              </a:spcAft>
              <a:buClrTx/>
              <a:buSzTx/>
              <a:buFontTx/>
              <a:buNone/>
              <a:tabLst/>
              <a:defRPr/>
            </a:pPr>
            <a:r>
              <a:rPr lang="de-DE" sz="1200" b="0" baseline="0" dirty="0" smtClean="0"/>
              <a:t>Videoquellen:</a:t>
            </a:r>
          </a:p>
          <a:p>
            <a:pPr marL="0" marR="0" lvl="0" indent="0" algn="l" defTabSz="913028" rtl="0" eaLnBrk="1" fontAlgn="auto" latinLnBrk="0" hangingPunct="1">
              <a:lnSpc>
                <a:spcPct val="100000"/>
              </a:lnSpc>
              <a:spcBef>
                <a:spcPts val="0"/>
              </a:spcBef>
              <a:spcAft>
                <a:spcPts val="0"/>
              </a:spcAft>
              <a:buClrTx/>
              <a:buSzTx/>
              <a:buFontTx/>
              <a:buNone/>
              <a:tabLst/>
              <a:defRPr/>
            </a:pPr>
            <a:r>
              <a:rPr lang="de-DE" sz="1200" b="0" baseline="0" dirty="0" smtClean="0"/>
              <a:t>DHL (2016): Logistische Innovation: Der DHL </a:t>
            </a:r>
            <a:r>
              <a:rPr lang="de-DE" sz="1200" b="0" baseline="0" dirty="0" err="1" smtClean="0"/>
              <a:t>Paketkopter</a:t>
            </a:r>
            <a:r>
              <a:rPr lang="de-DE" sz="1200" b="0" baseline="0" dirty="0" smtClean="0"/>
              <a:t> 3.0. URL: </a:t>
            </a:r>
            <a:r>
              <a:rPr lang="de-AT" sz="1200" dirty="0" smtClean="0">
                <a:solidFill>
                  <a:schemeClr val="tx1"/>
                </a:solidFill>
                <a:hlinkClick r:id="rId3"/>
              </a:rPr>
              <a:t>https://www.youtube.com/watch?v=5cBEFK70FCU</a:t>
            </a:r>
            <a:r>
              <a:rPr lang="de-AT" sz="1200" dirty="0" smtClean="0">
                <a:solidFill>
                  <a:schemeClr val="tx1"/>
                </a:solidFill>
              </a:rPr>
              <a:t>  [14.06.2019]</a:t>
            </a:r>
          </a:p>
          <a:p>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25</a:t>
            </a:fld>
            <a:endParaRPr lang="en-US"/>
          </a:p>
        </p:txBody>
      </p:sp>
    </p:spTree>
    <p:extLst>
      <p:ext uri="{BB962C8B-B14F-4D97-AF65-F5344CB8AC3E}">
        <p14:creationId xmlns:p14="http://schemas.microsoft.com/office/powerpoint/2010/main" val="1651090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The drones considered in the CEP sector can be used very flexibly due to their fast availability and their independence from infrastructure. In addition, in the case of electrically operated drones, they cause no emissions. The range of drones strongly depends on their construction (body, engine, etc.) and the weight they are loaded with. The same applies to weather dependency: the stronger the drone, the lower the external influences.</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legal situation in Austria does not currently permit autonomous flights by drones, special permits must be obtained for tests. Drone flights must at least be monitored in order to enable a pilot to intervene in dangerous situations. However, solutions are already being worked on to increase security, such as parachutes that are triggered in the event of a system failure or redundant system protection, encryption against hacking attacks, etc.</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Sources</a:t>
            </a:r>
            <a:r>
              <a:rPr lang="de-DE" sz="1200" kern="1200" dirty="0" smtClean="0">
                <a:solidFill>
                  <a:schemeClr val="tx1"/>
                </a:solidFill>
                <a:effectLst/>
                <a:latin typeface="+mn-lt"/>
                <a:ea typeface="+mn-ea"/>
                <a:cs typeface="+mn-cs"/>
              </a:rPr>
              <a:t>:</a:t>
            </a:r>
          </a:p>
          <a:p>
            <a:r>
              <a:rPr lang="de-AT" sz="1200" kern="1200" dirty="0" err="1" smtClean="0">
                <a:solidFill>
                  <a:schemeClr val="tx1"/>
                </a:solidFill>
                <a:effectLst/>
                <a:latin typeface="+mn-lt"/>
                <a:ea typeface="+mn-ea"/>
                <a:cs typeface="+mn-cs"/>
              </a:rPr>
              <a:t>D'Andrea</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Raffaello</a:t>
            </a:r>
            <a:r>
              <a:rPr lang="de-AT" sz="1200" kern="1200" dirty="0" smtClean="0">
                <a:solidFill>
                  <a:schemeClr val="tx1"/>
                </a:solidFill>
                <a:effectLst/>
                <a:latin typeface="+mn-lt"/>
                <a:ea typeface="+mn-ea"/>
                <a:cs typeface="+mn-cs"/>
              </a:rPr>
              <a:t> (2014): Guest Editorial Can </a:t>
            </a:r>
            <a:r>
              <a:rPr lang="de-AT" sz="1200" kern="1200" dirty="0" err="1" smtClean="0">
                <a:solidFill>
                  <a:schemeClr val="tx1"/>
                </a:solidFill>
                <a:effectLst/>
                <a:latin typeface="+mn-lt"/>
                <a:ea typeface="+mn-ea"/>
                <a:cs typeface="+mn-cs"/>
              </a:rPr>
              <a:t>Drones</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Deliver</a:t>
            </a:r>
            <a:r>
              <a:rPr lang="de-AT" sz="1200" kern="1200" dirty="0" smtClean="0">
                <a:solidFill>
                  <a:schemeClr val="tx1"/>
                </a:solidFill>
                <a:effectLst/>
                <a:latin typeface="+mn-lt"/>
                <a:ea typeface="+mn-ea"/>
                <a:cs typeface="+mn-cs"/>
              </a:rPr>
              <a:t>? In: IEEE Trans. Automat. </a:t>
            </a:r>
            <a:r>
              <a:rPr lang="de-AT" sz="1200" kern="1200" dirty="0" err="1" smtClean="0">
                <a:solidFill>
                  <a:schemeClr val="tx1"/>
                </a:solidFill>
                <a:effectLst/>
                <a:latin typeface="+mn-lt"/>
                <a:ea typeface="+mn-ea"/>
                <a:cs typeface="+mn-cs"/>
              </a:rPr>
              <a:t>Sci</a:t>
            </a:r>
            <a:r>
              <a:rPr lang="de-AT" sz="1200" kern="1200" dirty="0" smtClean="0">
                <a:solidFill>
                  <a:schemeClr val="tx1"/>
                </a:solidFill>
                <a:effectLst/>
                <a:latin typeface="+mn-lt"/>
                <a:ea typeface="+mn-ea"/>
                <a:cs typeface="+mn-cs"/>
              </a:rPr>
              <a:t>. Eng. 11 (3), S. 647–648. DOI: 10.1109/TASE.2014.2326952. [01.07.2019]</a:t>
            </a:r>
          </a:p>
          <a:p>
            <a:r>
              <a:rPr lang="de-AT" sz="1200" kern="1200" dirty="0" smtClean="0">
                <a:solidFill>
                  <a:schemeClr val="tx1"/>
                </a:solidFill>
                <a:effectLst/>
                <a:latin typeface="+mn-lt"/>
                <a:ea typeface="+mn-ea"/>
                <a:cs typeface="+mn-cs"/>
              </a:rPr>
              <a:t>RIS (2019): Luftfahrtgesetz, Fassung vom 01.07.2019. </a:t>
            </a:r>
            <a:r>
              <a:rPr lang="de-AT" sz="1200" kern="1200" dirty="0" err="1" smtClean="0">
                <a:solidFill>
                  <a:schemeClr val="tx1"/>
                </a:solidFill>
                <a:effectLst/>
                <a:latin typeface="+mn-lt"/>
                <a:ea typeface="+mn-ea"/>
                <a:cs typeface="+mn-cs"/>
              </a:rPr>
              <a:t>Available</a:t>
            </a:r>
            <a:r>
              <a:rPr lang="de-AT" sz="1200" kern="1200" dirty="0" smtClean="0">
                <a:solidFill>
                  <a:schemeClr val="tx1"/>
                </a:solidFill>
                <a:effectLst/>
                <a:latin typeface="+mn-lt"/>
                <a:ea typeface="+mn-ea"/>
                <a:cs typeface="+mn-cs"/>
              </a:rPr>
              <a:t> online at https://www.ris.bka.gv.at/GeltendeFassung.wxe?Abfrage=Bundesnormen&amp;Gesetzesnummer=10011306, </a:t>
            </a:r>
            <a:r>
              <a:rPr lang="de-AT" sz="1200" kern="1200" dirty="0" err="1" smtClean="0">
                <a:solidFill>
                  <a:schemeClr val="tx1"/>
                </a:solidFill>
                <a:effectLst/>
                <a:latin typeface="+mn-lt"/>
                <a:ea typeface="+mn-ea"/>
                <a:cs typeface="+mn-cs"/>
              </a:rPr>
              <a:t>checked</a:t>
            </a:r>
            <a:r>
              <a:rPr lang="de-AT" sz="1200" kern="1200" dirty="0" smtClean="0">
                <a:solidFill>
                  <a:schemeClr val="tx1"/>
                </a:solidFill>
                <a:effectLst/>
                <a:latin typeface="+mn-lt"/>
                <a:ea typeface="+mn-ea"/>
                <a:cs typeface="+mn-cs"/>
              </a:rPr>
              <a:t> on 7/1/2019.</a:t>
            </a:r>
            <a:endParaRPr lang="de-AT" baseline="0" dirty="0" smtClean="0"/>
          </a:p>
          <a:p>
            <a:endParaRPr lang="de-AT" dirty="0" smtClean="0"/>
          </a:p>
          <a:p>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26</a:t>
            </a:fld>
            <a:endParaRPr lang="en-US"/>
          </a:p>
        </p:txBody>
      </p:sp>
    </p:spTree>
    <p:extLst>
      <p:ext uri="{BB962C8B-B14F-4D97-AF65-F5344CB8AC3E}">
        <p14:creationId xmlns:p14="http://schemas.microsoft.com/office/powerpoint/2010/main" val="2436693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In different areas, where legislation is not as strict as in Central Europe, drones are already being used to supply hospitals with medicines and other express transports. Since October 2016, the Californian company </a:t>
            </a:r>
            <a:r>
              <a:rPr lang="en-US" sz="1200" kern="1200" dirty="0" err="1" smtClean="0">
                <a:solidFill>
                  <a:schemeClr val="tx1"/>
                </a:solidFill>
                <a:effectLst/>
                <a:latin typeface="+mn-lt"/>
                <a:ea typeface="+mn-ea"/>
                <a:cs typeface="+mn-cs"/>
              </a:rPr>
              <a:t>Zipline</a:t>
            </a:r>
            <a:r>
              <a:rPr lang="en-US" sz="1200" kern="1200" dirty="0" smtClean="0">
                <a:solidFill>
                  <a:schemeClr val="tx1"/>
                </a:solidFill>
                <a:effectLst/>
                <a:latin typeface="+mn-lt"/>
                <a:ea typeface="+mn-ea"/>
                <a:cs typeface="+mn-cs"/>
              </a:rPr>
              <a:t> has been supplying blood to 21 hospitals in Rwanda and Tanzania from a distribution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using special drones with a range of up to 150 </a:t>
            </a:r>
            <a:r>
              <a:rPr lang="en-US" sz="1200" kern="1200" dirty="0" err="1" smtClean="0">
                <a:solidFill>
                  <a:schemeClr val="tx1"/>
                </a:solidFill>
                <a:effectLst/>
                <a:latin typeface="+mn-lt"/>
                <a:ea typeface="+mn-ea"/>
                <a:cs typeface="+mn-cs"/>
              </a:rPr>
              <a:t>kilometres</a:t>
            </a:r>
            <a:r>
              <a:rPr lang="en-US" sz="1200" kern="1200" dirty="0" smtClean="0">
                <a:solidFill>
                  <a:schemeClr val="tx1"/>
                </a:solidFill>
                <a:effectLst/>
                <a:latin typeface="+mn-lt"/>
                <a:ea typeface="+mn-ea"/>
                <a:cs typeface="+mn-cs"/>
              </a:rPr>
              <a:t> (round-trip). This reduces the supply time from four hours (due to the very poor infrastructure) to 15 minutes.  Drones are also increasingly being used in agriculture. Drones can use thermal imaging cameras to detect fawns before mowing, as well as infrared cameras to create a vegetation index and pest control with spray agents.  Intralogistics is also increasingly concerned with the use of drones. For example, the </a:t>
            </a:r>
            <a:r>
              <a:rPr lang="en-US" sz="1200" kern="1200" dirty="0" err="1" smtClean="0">
                <a:solidFill>
                  <a:schemeClr val="tx1"/>
                </a:solidFill>
                <a:effectLst/>
                <a:latin typeface="+mn-lt"/>
                <a:ea typeface="+mn-ea"/>
                <a:cs typeface="+mn-cs"/>
              </a:rPr>
              <a:t>InventAIRy</a:t>
            </a:r>
            <a:r>
              <a:rPr lang="en-US" sz="1200" kern="1200" dirty="0" smtClean="0">
                <a:solidFill>
                  <a:schemeClr val="tx1"/>
                </a:solidFill>
                <a:effectLst/>
                <a:latin typeface="+mn-lt"/>
                <a:ea typeface="+mn-ea"/>
                <a:cs typeface="+mn-cs"/>
              </a:rPr>
              <a:t> research project is aiming for an automatic inventory by means of autonomous drones. </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Sources</a:t>
            </a:r>
            <a:r>
              <a:rPr lang="de-DE" sz="1200" kern="1200" dirty="0" smtClean="0">
                <a:solidFill>
                  <a:schemeClr val="tx1"/>
                </a:solidFill>
                <a:effectLst/>
                <a:latin typeface="+mn-lt"/>
                <a:ea typeface="+mn-ea"/>
                <a:cs typeface="+mn-cs"/>
              </a:rPr>
              <a:t>:</a:t>
            </a:r>
            <a:endParaRPr lang="de-AT"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Zipline</a:t>
            </a:r>
            <a:r>
              <a:rPr lang="en-US" sz="1200" kern="1200" dirty="0" smtClean="0">
                <a:solidFill>
                  <a:schemeClr val="tx1"/>
                </a:solidFill>
                <a:effectLst/>
                <a:latin typeface="+mn-lt"/>
                <a:ea typeface="+mn-ea"/>
                <a:cs typeface="+mn-cs"/>
              </a:rPr>
              <a:t> (2019): Our Impact. Available online at https://flyzipline.com/impact/, updated on 5/27/2019, checked on 7/1/2019.</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Polly, Stefan (2018): Drohnen in der Landwirtschaft: Was die kleinen Überflieger leisten | Landwirtschaftskammer - Technik. </a:t>
            </a:r>
            <a:r>
              <a:rPr lang="de-AT" sz="1200" kern="1200" dirty="0" err="1" smtClean="0">
                <a:solidFill>
                  <a:schemeClr val="tx1"/>
                </a:solidFill>
                <a:effectLst/>
                <a:latin typeface="+mn-lt"/>
                <a:ea typeface="+mn-ea"/>
                <a:cs typeface="+mn-cs"/>
              </a:rPr>
              <a:t>Available</a:t>
            </a:r>
            <a:r>
              <a:rPr lang="de-AT" sz="1200" kern="1200" dirty="0" smtClean="0">
                <a:solidFill>
                  <a:schemeClr val="tx1"/>
                </a:solidFill>
                <a:effectLst/>
                <a:latin typeface="+mn-lt"/>
                <a:ea typeface="+mn-ea"/>
                <a:cs typeface="+mn-cs"/>
              </a:rPr>
              <a:t> online at https://noe.lko.at/drohnen-in-der-landwirtschaft-was-die-kleinen-%C3%BCberflieger-leisten+2500+2800345, </a:t>
            </a:r>
            <a:r>
              <a:rPr lang="de-AT" sz="1200" kern="1200" dirty="0" err="1" smtClean="0">
                <a:solidFill>
                  <a:schemeClr val="tx1"/>
                </a:solidFill>
                <a:effectLst/>
                <a:latin typeface="+mn-lt"/>
                <a:ea typeface="+mn-ea"/>
                <a:cs typeface="+mn-cs"/>
              </a:rPr>
              <a:t>checked</a:t>
            </a:r>
            <a:r>
              <a:rPr lang="de-AT" sz="1200" kern="1200" dirty="0" smtClean="0">
                <a:solidFill>
                  <a:schemeClr val="tx1"/>
                </a:solidFill>
                <a:effectLst/>
                <a:latin typeface="+mn-lt"/>
                <a:ea typeface="+mn-ea"/>
                <a:cs typeface="+mn-cs"/>
              </a:rPr>
              <a:t> on 7/1/2019.</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EDFA6B0-5DC3-4D22-8E41-F7511E10BAE2}" type="slidenum">
              <a:rPr lang="en-US" smtClean="0"/>
              <a:t>27</a:t>
            </a:fld>
            <a:endParaRPr lang="en-US"/>
          </a:p>
        </p:txBody>
      </p:sp>
    </p:spTree>
    <p:extLst>
      <p:ext uri="{BB962C8B-B14F-4D97-AF65-F5344CB8AC3E}">
        <p14:creationId xmlns:p14="http://schemas.microsoft.com/office/powerpoint/2010/main" val="3961012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indent="0">
              <a:buNone/>
            </a:pPr>
            <a:r>
              <a:rPr lang="en-US" sz="1200" dirty="0" smtClean="0"/>
              <a:t>To get freight into the air and to relieve the transport modes on land is also the aim of transport airships or cargo zeppelins. For some years now, work has been underway on various concepts to this end. The controllability of a helium-air ratio allows the load of the cargo to be balanced during loading and unloading and makes compensation via external ballast superfluous. This system can be compared to that of a submarine, which absorbs water to sink and segregates to ascend. This technology also enables vertical take-off and landing </a:t>
            </a:r>
            <a:r>
              <a:rPr lang="en-US" sz="1200" dirty="0" err="1" smtClean="0"/>
              <a:t>manoeuvres</a:t>
            </a:r>
            <a:r>
              <a:rPr lang="en-US" sz="1200" dirty="0" smtClean="0"/>
              <a:t> and therefore does not require a runway or airport for landing. Due to the enormous size of the transport ships, a large landing area is required for full landing and maintenance. The transport ships use air cushions for landing in order to be able to land on uneven terrain. By controlling the air in the air cushions, the transport ship can be moved on the ground similar to a hovercraft and the intake pressure of the air cushions can be regulated to keep the transport ship safely on the ground. </a:t>
            </a:r>
          </a:p>
          <a:p>
            <a:pPr marL="0" indent="0">
              <a:buNone/>
            </a:pPr>
            <a:endParaRPr lang="en-US" sz="1200" dirty="0" smtClean="0"/>
          </a:p>
          <a:p>
            <a:pPr marL="0" indent="0">
              <a:buNone/>
            </a:pPr>
            <a:r>
              <a:rPr lang="en-US" sz="1200" dirty="0" smtClean="0"/>
              <a:t>The company </a:t>
            </a:r>
            <a:r>
              <a:rPr lang="en-US" sz="1200" dirty="0" err="1" smtClean="0"/>
              <a:t>Aeros</a:t>
            </a:r>
            <a:r>
              <a:rPr lang="en-US" sz="1200" dirty="0" smtClean="0"/>
              <a:t> is currently planning the construction of transport airships up to 280 </a:t>
            </a:r>
            <a:r>
              <a:rPr lang="en-US" sz="1200" dirty="0" err="1" smtClean="0"/>
              <a:t>metres</a:t>
            </a:r>
            <a:r>
              <a:rPr lang="en-US" sz="1200" dirty="0" smtClean="0"/>
              <a:t> long, 108 </a:t>
            </a:r>
            <a:r>
              <a:rPr lang="en-US" sz="1200" dirty="0" err="1" smtClean="0"/>
              <a:t>metres</a:t>
            </a:r>
            <a:r>
              <a:rPr lang="en-US" sz="1200" dirty="0" smtClean="0"/>
              <a:t> wide and 66 </a:t>
            </a:r>
            <a:r>
              <a:rPr lang="en-US" sz="1200" dirty="0" err="1" smtClean="0"/>
              <a:t>metres</a:t>
            </a:r>
            <a:r>
              <a:rPr lang="en-US" sz="1200" dirty="0" smtClean="0"/>
              <a:t> high. The loading capacity of the largest model is to be 500 </a:t>
            </a:r>
            <a:r>
              <a:rPr lang="en-US" sz="1200" dirty="0" err="1" smtClean="0"/>
              <a:t>tonnes</a:t>
            </a:r>
            <a:r>
              <a:rPr lang="en-US" sz="1200" dirty="0" smtClean="0"/>
              <a:t>.  Due to their high cargo capacities, transport airships are predestined for high &amp; heavy goods. Components of pipelines or wind turbines, expedition goods or goods for disaster operations (military equipment, humanitarian operations) can be delivered directly to the scene of the disaster.</a:t>
            </a:r>
          </a:p>
          <a:p>
            <a:pPr marL="0" indent="0">
              <a:buNone/>
            </a:pPr>
            <a:endParaRPr lang="de-AT" sz="1200" dirty="0" smtClean="0"/>
          </a:p>
          <a:p>
            <a:pPr marL="0" indent="0">
              <a:buNone/>
            </a:pPr>
            <a:r>
              <a:rPr lang="de-DE" sz="1200" dirty="0" err="1" smtClean="0"/>
              <a:t>Sources</a:t>
            </a:r>
            <a:r>
              <a:rPr lang="de-DE" sz="1200" dirty="0" smtClean="0"/>
              <a:t>: </a:t>
            </a:r>
          </a:p>
          <a:p>
            <a:pPr marL="0" indent="0">
              <a:buNone/>
            </a:pPr>
            <a:r>
              <a:rPr lang="en-US" sz="1200" dirty="0" err="1" smtClean="0"/>
              <a:t>Aeros</a:t>
            </a:r>
            <a:r>
              <a:rPr lang="en-US" sz="1200" dirty="0" smtClean="0"/>
              <a:t> (2019a): Applications. Available online at http://aeroscraft.com/applications/4580412718, updated on 6/7/2019, checked on 7/2/2019.</a:t>
            </a:r>
          </a:p>
          <a:p>
            <a:pPr marL="0" indent="0">
              <a:buNone/>
            </a:pPr>
            <a:r>
              <a:rPr lang="en-US" sz="1200" dirty="0" err="1" smtClean="0"/>
              <a:t>Aeros</a:t>
            </a:r>
            <a:r>
              <a:rPr lang="en-US" sz="1200" dirty="0" smtClean="0"/>
              <a:t> (2019b): Fleet. Available online at http://aeroscraft.com/fleet-copy/4580475518, updated on 6/7/2019, checked on 7/2/2019.</a:t>
            </a:r>
          </a:p>
          <a:p>
            <a:pPr marL="0" indent="0">
              <a:buNone/>
            </a:pPr>
            <a:r>
              <a:rPr lang="en-US" sz="1200" dirty="0" err="1" smtClean="0"/>
              <a:t>Aeros</a:t>
            </a:r>
            <a:r>
              <a:rPr lang="en-US" sz="1200" dirty="0" smtClean="0"/>
              <a:t> (2019c): Key technology. Available online at http://aeroscraft.com/technology-copy/4580412172, updated on 6/7/2019, checked on 7/2/2019.</a:t>
            </a:r>
          </a:p>
          <a:p>
            <a:pPr marL="0" indent="0">
              <a:buNone/>
            </a:pPr>
            <a:endParaRPr lang="de-DE" sz="1200" dirty="0" smtClean="0"/>
          </a:p>
          <a:p>
            <a:pPr marL="0" indent="0">
              <a:buNone/>
            </a:pPr>
            <a:endParaRPr lang="de-DE" dirty="0" smtClean="0"/>
          </a:p>
          <a:p>
            <a:pPr marL="0" indent="0">
              <a:buNone/>
            </a:pPr>
            <a:r>
              <a:rPr lang="de-DE" dirty="0" smtClean="0"/>
              <a:t>Picture </a:t>
            </a:r>
            <a:r>
              <a:rPr lang="de-DE" dirty="0" err="1" smtClean="0"/>
              <a:t>sources</a:t>
            </a:r>
            <a:r>
              <a:rPr lang="de-DE" dirty="0" smtClean="0"/>
              <a:t>: </a:t>
            </a:r>
            <a:endParaRPr lang="de-DE" sz="1200" dirty="0" smtClean="0"/>
          </a:p>
          <a:p>
            <a:pPr marL="0" indent="0">
              <a:buNone/>
            </a:pPr>
            <a:r>
              <a:rPr lang="de-AT" dirty="0" err="1" smtClean="0"/>
              <a:t>Aeros</a:t>
            </a:r>
            <a:r>
              <a:rPr lang="de-AT" dirty="0" smtClean="0"/>
              <a:t> (2019a): </a:t>
            </a:r>
            <a:r>
              <a:rPr lang="de-AT" dirty="0" err="1" smtClean="0"/>
              <a:t>Applications</a:t>
            </a:r>
            <a:r>
              <a:rPr lang="de-AT" dirty="0" smtClean="0"/>
              <a:t>. Online verfügbar unter http://aeroscraft.com/applications/4580412718, zuletzt aktualisiert am 07.06.2019, zuletzt geprüft am 02.07.2019.</a:t>
            </a:r>
          </a:p>
          <a:p>
            <a:pPr marL="0" indent="0">
              <a:buNone/>
            </a:pPr>
            <a:r>
              <a:rPr lang="de-AT" dirty="0" err="1" smtClean="0"/>
              <a:t>Aeros</a:t>
            </a:r>
            <a:r>
              <a:rPr lang="de-AT" dirty="0" smtClean="0"/>
              <a:t> (2019c): Key </a:t>
            </a:r>
            <a:r>
              <a:rPr lang="de-AT" dirty="0" err="1" smtClean="0"/>
              <a:t>technology</a:t>
            </a:r>
            <a:r>
              <a:rPr lang="de-AT" dirty="0" smtClean="0"/>
              <a:t>. Online verfügbar unter http://aeroscraft.com/technology-copy/4580412172, zuletzt aktualisiert am 07.06.2019, zuletzt geprüft am 02.07.2019.</a:t>
            </a:r>
          </a:p>
          <a:p>
            <a:pPr marL="0" indent="0">
              <a:buNone/>
            </a:pPr>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28</a:t>
            </a:fld>
            <a:endParaRPr lang="en-US"/>
          </a:p>
        </p:txBody>
      </p:sp>
    </p:spTree>
    <p:extLst>
      <p:ext uri="{BB962C8B-B14F-4D97-AF65-F5344CB8AC3E}">
        <p14:creationId xmlns:p14="http://schemas.microsoft.com/office/powerpoint/2010/main" val="1033117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baseline="0" noProof="0" dirty="0" smtClean="0"/>
              <a:t>Due to the naturally created lift without an engine, emissions are far below those of conventional air transport. The vertical take-off and landing </a:t>
            </a:r>
            <a:r>
              <a:rPr lang="en-US" baseline="0" noProof="0" dirty="0" err="1" smtClean="0"/>
              <a:t>manoeuvres</a:t>
            </a:r>
            <a:r>
              <a:rPr lang="en-US" baseline="0" noProof="0" dirty="0" smtClean="0"/>
              <a:t> enable point-to-point delivery and thus relieve the burden on conventional modes of transport. Load zeppelins are also much faster than classic ground transport, with this type of transport maximum speeds of up to 220 km/h can be achieved. In the final version a transport airship should be able to carry out intercontinental transports. The longest distance across the Pacific Ocean is 19,000 </a:t>
            </a:r>
            <a:r>
              <a:rPr lang="en-US" baseline="0" noProof="0" dirty="0" err="1" smtClean="0"/>
              <a:t>kilometres</a:t>
            </a:r>
            <a:r>
              <a:rPr lang="en-US" baseline="0" noProof="0" dirty="0" smtClean="0"/>
              <a:t>, the distance Shanghai – Los Angeles is about 10,400 km. According to a feasibility study, the range should be over 22,000 km which could be covered in seven days.  Transport costs are estimated at 0.5 Euro per </a:t>
            </a:r>
            <a:r>
              <a:rPr lang="en-US" baseline="0" noProof="0" dirty="0" err="1" smtClean="0"/>
              <a:t>tonne-kilometre</a:t>
            </a:r>
            <a:r>
              <a:rPr lang="en-US" baseline="0" noProof="0" dirty="0" smtClean="0"/>
              <a:t>, significantly lower than for conventional air transport (1.5 Euro per </a:t>
            </a:r>
            <a:r>
              <a:rPr lang="en-US" baseline="0" noProof="0" dirty="0" err="1" smtClean="0"/>
              <a:t>tonne-kilometre</a:t>
            </a:r>
            <a:r>
              <a:rPr lang="en-US" baseline="0" noProof="0" dirty="0" smtClean="0"/>
              <a:t>).  On the other hand, however, there are the high investment costs, which are estimated at 33 million Euro (Airlander 10 model from Hybrid Air Vehicles)  to approx. 55 million Euro (ML868 model) , depending on the model and load capacity.</a:t>
            </a:r>
            <a:endParaRPr lang="de-AT" baseline="0" noProof="0" dirty="0" smtClean="0"/>
          </a:p>
          <a:p>
            <a:endParaRPr lang="de-AT" baseline="0" noProof="0" dirty="0" smtClean="0"/>
          </a:p>
          <a:p>
            <a:r>
              <a:rPr lang="de-DE" baseline="0" noProof="0" dirty="0" err="1" smtClean="0"/>
              <a:t>Sources</a:t>
            </a:r>
            <a:r>
              <a:rPr lang="de-DE" baseline="0" noProof="0" dirty="0" smtClean="0"/>
              <a:t>:</a:t>
            </a:r>
          </a:p>
          <a:p>
            <a:r>
              <a:rPr lang="en-US" baseline="0" noProof="0" dirty="0" smtClean="0"/>
              <a:t>Rogers, David (2015): Blimps are back: Giant airship goes on sale. Available online at http://www.globalconstructionreview.com/innovation/blimp8s-a8r8e-b6ac8k-gi0a8nt4-0a6i4r2sh08ip/, checked on 7/2/2019.</a:t>
            </a:r>
            <a:endParaRPr lang="de-DE" baseline="0" noProof="0" dirty="0" smtClean="0"/>
          </a:p>
          <a:p>
            <a:r>
              <a:rPr lang="en-US" baseline="0" noProof="0" dirty="0" smtClean="0"/>
              <a:t>Hybrid Air Vehicles (2016): Airlander - a new price/speed option. Available online at https://www.aerosociety.com/Assets/Docs/Events/Conferences/2016/809/2.%20Airlander%20-%20A%20New%20Price%20Speed%20Option.pdf, checked on 7/2/2019.</a:t>
            </a:r>
            <a:endParaRPr lang="de-DE" baseline="0" noProof="0" dirty="0" smtClean="0"/>
          </a:p>
          <a:p>
            <a:r>
              <a:rPr lang="en-US" baseline="0" noProof="0" dirty="0" smtClean="0"/>
              <a:t>Murray, Tom (2018): Inside the world's largest aircraft, which is set to have glass floors and take wealthy </a:t>
            </a:r>
            <a:r>
              <a:rPr lang="en-US" baseline="0" noProof="0" dirty="0" err="1" smtClean="0"/>
              <a:t>travellers</a:t>
            </a:r>
            <a:r>
              <a:rPr lang="en-US" baseline="0" noProof="0" dirty="0" smtClean="0"/>
              <a:t> on luxury 3-day expeditions. </a:t>
            </a:r>
            <a:r>
              <a:rPr lang="en-US" baseline="0" noProof="0" dirty="0" err="1" smtClean="0"/>
              <a:t>Business.Insider.Deutschland</a:t>
            </a:r>
            <a:r>
              <a:rPr lang="en-US" baseline="0" noProof="0" dirty="0" smtClean="0"/>
              <a:t>. Available online at https://www.businessinsider.de/inside-the-worlds-largest-aircraft-airlander-10-wealthy-travelers-on-luxury-3-day-expeditions-2018-7?r=US&amp;IR=T, updated on 7/24/2018, checked on 7/2/2019.</a:t>
            </a:r>
          </a:p>
          <a:p>
            <a:r>
              <a:rPr lang="en-US" baseline="0" noProof="0" dirty="0" smtClean="0"/>
              <a:t>Davies, Alex (2013): This Huge Zeppelin Could Revolutionize The Shipping Industry. Business Insider. Available online at https://www.businessinsider.com/aeroscraft-airship-could-change-avatiation-2013-9?IR=T, updated on 9/9/2013, checked on 7/2/2019.</a:t>
            </a:r>
          </a:p>
          <a:p>
            <a:endParaRPr lang="de-DE" baseline="0" noProof="0" dirty="0" smtClean="0"/>
          </a:p>
          <a:p>
            <a:r>
              <a:rPr lang="de-DE" baseline="0" dirty="0" smtClean="0"/>
              <a:t>Picture </a:t>
            </a:r>
            <a:r>
              <a:rPr lang="de-DE" baseline="0" dirty="0" err="1" smtClean="0"/>
              <a:t>source</a:t>
            </a:r>
            <a:r>
              <a:rPr lang="de-DE" baseline="0" dirty="0" smtClean="0"/>
              <a:t>: </a:t>
            </a:r>
          </a:p>
          <a:p>
            <a:r>
              <a:rPr lang="de-DE" baseline="0" dirty="0" smtClean="0"/>
              <a:t>https://www.hybridairvehicles.com/our-aircraft/airlander-10/</a:t>
            </a:r>
          </a:p>
          <a:p>
            <a:endParaRPr lang="de-AT" baseline="0" dirty="0" smtClean="0"/>
          </a:p>
          <a:p>
            <a:endParaRPr lang="de-DE" noProof="0" dirty="0"/>
          </a:p>
        </p:txBody>
      </p:sp>
      <p:sp>
        <p:nvSpPr>
          <p:cNvPr id="4" name="Foliennummernplatzhalter 3"/>
          <p:cNvSpPr>
            <a:spLocks noGrp="1"/>
          </p:cNvSpPr>
          <p:nvPr>
            <p:ph type="sldNum" sz="quarter" idx="10"/>
          </p:nvPr>
        </p:nvSpPr>
        <p:spPr/>
        <p:txBody>
          <a:bodyPr/>
          <a:lstStyle/>
          <a:p>
            <a:fld id="{0EDFA6B0-5DC3-4D22-8E41-F7511E10BAE2}" type="slidenum">
              <a:rPr lang="en-US" smtClean="0"/>
              <a:t>29</a:t>
            </a:fld>
            <a:endParaRPr lang="en-US"/>
          </a:p>
        </p:txBody>
      </p:sp>
    </p:spTree>
    <p:extLst>
      <p:ext uri="{BB962C8B-B14F-4D97-AF65-F5344CB8AC3E}">
        <p14:creationId xmlns:p14="http://schemas.microsoft.com/office/powerpoint/2010/main" val="161609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questions in this slide can be used as a warm-up exercise on the topic "Future trends in freight transport". The goal is to discuss the questions with the pupils / students / participants. The questions will be answered during the presentation. As a result, the questions can be discussed again at the end of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Increasing global freight traffic is leading to an increasing congestion of the transport infrastructure. Road transport in particular is increasingly reaching its limits, which is reflected in increasing congestion. Environmental pollution is also increasing: rising CO2 emissions, fine dust pollution and noise pollution are the result. New visionary means of transport as well as the </a:t>
            </a:r>
            <a:r>
              <a:rPr lang="en-US" baseline="0" dirty="0" err="1" smtClean="0"/>
              <a:t>optimisation</a:t>
            </a:r>
            <a:r>
              <a:rPr lang="en-US" baseline="0" dirty="0" smtClean="0"/>
              <a:t> of existing means of transport are necessary to shift traffic accordingly and to relieve the burden on road transport.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Discussion questions (5-10 minutes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Which visionary means of transport do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Which optimizations of existing means of transport do you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questions are intended to determine the current level of knowledge of students / participants on the content of this teaching material package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Input- possible discussion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Visionary means of transport: Hyperloop, drones, transport airship, Cargo Sous Terrain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Optimization of existing modes of transport: autonomous driving (e.g., platooning), alternative fuels (LNG, electricity)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Transport concepts: </a:t>
            </a:r>
            <a:r>
              <a:rPr lang="en-US" baseline="0" dirty="0" err="1" smtClean="0"/>
              <a:t>synchromodality</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Virgin Hyperloop One (2019). URL: https://www.dropbox.com/sh/6pejtkr49pljjyb/AAD5kjKUgJAvDIf1jhAo_wNha?dl=0&amp;preview=Virgin_Hyperloop_One_2.jpg [17.06.2019]</a:t>
            </a:r>
            <a:endParaRPr lang="de-AT" baseline="0" dirty="0" smtClean="0"/>
          </a:p>
          <a:p>
            <a:endParaRPr lang="de-AT"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Both </a:t>
            </a:r>
            <a:r>
              <a:rPr lang="en-GB" sz="1200" kern="1200" dirty="0" err="1" smtClean="0">
                <a:solidFill>
                  <a:schemeClr val="tx1"/>
                </a:solidFill>
                <a:effectLst/>
                <a:latin typeface="+mn-lt"/>
                <a:ea typeface="+mn-ea"/>
                <a:cs typeface="+mn-cs"/>
              </a:rPr>
              <a:t>Aeros</a:t>
            </a:r>
            <a:r>
              <a:rPr lang="en-GB" sz="1200" kern="1200" dirty="0" smtClean="0">
                <a:solidFill>
                  <a:schemeClr val="tx1"/>
                </a:solidFill>
                <a:effectLst/>
                <a:latin typeface="+mn-lt"/>
                <a:ea typeface="+mn-ea"/>
                <a:cs typeface="+mn-cs"/>
              </a:rPr>
              <a:t> and Hybrid Air Vehicles have already performed positive test flights with their models, but still in much smaller versions than planned in the future. The loading capacity is currently 10 tonnes and is to be expanded to 50 tonnes in the next step. However, the fact that airship transport is a volatile market is shown by the fate of </a:t>
            </a:r>
            <a:r>
              <a:rPr lang="en-GB" sz="1200" kern="1200" dirty="0" err="1" smtClean="0">
                <a:solidFill>
                  <a:schemeClr val="tx1"/>
                </a:solidFill>
                <a:effectLst/>
                <a:latin typeface="+mn-lt"/>
                <a:ea typeface="+mn-ea"/>
                <a:cs typeface="+mn-cs"/>
              </a:rPr>
              <a:t>Cargolifter</a:t>
            </a:r>
            <a:r>
              <a:rPr lang="en-GB" sz="1200" kern="1200" dirty="0" smtClean="0">
                <a:solidFill>
                  <a:schemeClr val="tx1"/>
                </a:solidFill>
                <a:effectLst/>
                <a:latin typeface="+mn-lt"/>
                <a:ea typeface="+mn-ea"/>
                <a:cs typeface="+mn-cs"/>
              </a:rPr>
              <a:t>, which had to declare bankruptcy in 2002 due to a cost explosion during development. It is still unclear how the legislation on the commercial use of airspace by transport airships will develop in order to ensure smooth international aviation. However, Hybrid Air Vehicles has already received commercial approval from the UK authorities for its Airlander 10 model and intends to launch the transport airship in 2020.</a:t>
            </a:r>
            <a:r>
              <a:rPr lang="de-AT" dirty="0" smtClean="0">
                <a:effectLst/>
              </a:rPr>
              <a:t> </a:t>
            </a:r>
            <a:r>
              <a:rPr lang="en-GB" sz="1200" kern="1200" dirty="0" err="1" smtClean="0">
                <a:solidFill>
                  <a:schemeClr val="tx1"/>
                </a:solidFill>
                <a:effectLst/>
                <a:latin typeface="+mn-lt"/>
                <a:ea typeface="+mn-ea"/>
                <a:cs typeface="+mn-cs"/>
              </a:rPr>
              <a:t>Budras</a:t>
            </a:r>
            <a:r>
              <a:rPr lang="en-GB" sz="1200" kern="1200" dirty="0" smtClean="0">
                <a:solidFill>
                  <a:schemeClr val="tx1"/>
                </a:solidFill>
                <a:effectLst/>
                <a:latin typeface="+mn-lt"/>
                <a:ea typeface="+mn-ea"/>
                <a:cs typeface="+mn-cs"/>
              </a:rPr>
              <a:t> 2015.</a:t>
            </a:r>
            <a:endParaRPr lang="de-AT" sz="1200" kern="1200" dirty="0" smtClean="0">
              <a:solidFill>
                <a:schemeClr val="tx1"/>
              </a:solidFill>
              <a:effectLst/>
              <a:latin typeface="+mn-lt"/>
              <a:ea typeface="+mn-ea"/>
              <a:cs typeface="+mn-cs"/>
            </a:endParaRPr>
          </a:p>
          <a:p>
            <a:endParaRPr lang="de-DE" dirty="0" smtClean="0"/>
          </a:p>
          <a:p>
            <a:r>
              <a:rPr lang="de-DE" dirty="0" err="1" smtClean="0"/>
              <a:t>Sources</a:t>
            </a:r>
            <a:r>
              <a:rPr lang="de-DE" dirty="0" smtClean="0"/>
              <a:t>:</a:t>
            </a:r>
          </a:p>
          <a:p>
            <a:r>
              <a:rPr lang="de-DE" dirty="0" err="1" smtClean="0"/>
              <a:t>Budras</a:t>
            </a:r>
            <a:r>
              <a:rPr lang="de-DE" dirty="0" smtClean="0"/>
              <a:t>, Corinna (2015): </a:t>
            </a:r>
            <a:r>
              <a:rPr lang="de-DE" dirty="0" err="1" smtClean="0"/>
              <a:t>Cargolifter</a:t>
            </a:r>
            <a:r>
              <a:rPr lang="de-DE" dirty="0" smtClean="0"/>
              <a:t>: Hochfliegende Träume. Frankfurter Allgemeine Zeitung GmbH. </a:t>
            </a:r>
            <a:r>
              <a:rPr lang="de-DE" dirty="0" err="1" smtClean="0"/>
              <a:t>Available</a:t>
            </a:r>
            <a:r>
              <a:rPr lang="de-DE" dirty="0" smtClean="0"/>
              <a:t> online at https://www.faz.net/aktuell/finanzen/aktien/hochfliegende-traeume-fuehrten-bei-cargolifter-in-die-insolvenz-13963312.html, </a:t>
            </a:r>
            <a:r>
              <a:rPr lang="de-DE" dirty="0" err="1" smtClean="0"/>
              <a:t>checked</a:t>
            </a:r>
            <a:r>
              <a:rPr lang="de-DE" dirty="0" smtClean="0"/>
              <a:t> on 7/2/2019.</a:t>
            </a:r>
          </a:p>
          <a:p>
            <a:r>
              <a:rPr lang="de-DE" dirty="0" err="1" smtClean="0"/>
              <a:t>Pluta</a:t>
            </a:r>
            <a:r>
              <a:rPr lang="de-DE" dirty="0" smtClean="0"/>
              <a:t>, Werner (2019): Luftschiff: Der </a:t>
            </a:r>
            <a:r>
              <a:rPr lang="de-DE" dirty="0" err="1" smtClean="0"/>
              <a:t>Airlander</a:t>
            </a:r>
            <a:r>
              <a:rPr lang="de-DE" dirty="0" smtClean="0"/>
              <a:t> wird gebaut. </a:t>
            </a:r>
            <a:r>
              <a:rPr lang="de-DE" dirty="0" err="1" smtClean="0"/>
              <a:t>Available</a:t>
            </a:r>
            <a:r>
              <a:rPr lang="de-DE" dirty="0" smtClean="0"/>
              <a:t> online at https://www.golem.de/news/luftschiff-der-airlander-wird-gebaut-1901-138702.html, </a:t>
            </a:r>
            <a:r>
              <a:rPr lang="de-DE" dirty="0" err="1" smtClean="0"/>
              <a:t>checked</a:t>
            </a:r>
            <a:r>
              <a:rPr lang="de-DE" dirty="0" smtClean="0"/>
              <a:t> on 7/2/2019.</a:t>
            </a:r>
          </a:p>
        </p:txBody>
      </p:sp>
      <p:sp>
        <p:nvSpPr>
          <p:cNvPr id="4" name="Foliennummernplatzhalter 3"/>
          <p:cNvSpPr>
            <a:spLocks noGrp="1"/>
          </p:cNvSpPr>
          <p:nvPr>
            <p:ph type="sldNum" sz="quarter" idx="10"/>
          </p:nvPr>
        </p:nvSpPr>
        <p:spPr/>
        <p:txBody>
          <a:bodyPr/>
          <a:lstStyle/>
          <a:p>
            <a:fld id="{0EDFA6B0-5DC3-4D22-8E41-F7511E10BAE2}" type="slidenum">
              <a:rPr lang="en-US" smtClean="0"/>
              <a:t>30</a:t>
            </a:fld>
            <a:endParaRPr lang="en-US"/>
          </a:p>
        </p:txBody>
      </p:sp>
    </p:spTree>
    <p:extLst>
      <p:ext uri="{BB962C8B-B14F-4D97-AF65-F5344CB8AC3E}">
        <p14:creationId xmlns:p14="http://schemas.microsoft.com/office/powerpoint/2010/main" val="232500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GB" noProof="0" dirty="0" smtClean="0"/>
              <a:t>Which visionary means of freight</a:t>
            </a:r>
            <a:r>
              <a:rPr lang="en-GB" baseline="0" noProof="0" dirty="0" smtClean="0"/>
              <a:t> transport do you know? </a:t>
            </a:r>
            <a:endParaRPr lang="en-GB" noProof="0" dirty="0" smtClean="0"/>
          </a:p>
          <a:p>
            <a:r>
              <a:rPr lang="en-GB" noProof="0" dirty="0" smtClean="0"/>
              <a:t>Answer:</a:t>
            </a:r>
            <a:r>
              <a:rPr lang="en-GB" baseline="0" noProof="0" dirty="0" smtClean="0"/>
              <a:t> </a:t>
            </a:r>
            <a:r>
              <a:rPr lang="en-GB" noProof="0" dirty="0" smtClean="0"/>
              <a:t>Hyperloop, drones, cargo airship, Cargo Sous </a:t>
            </a:r>
            <a:r>
              <a:rPr lang="en-GB" noProof="0" dirty="0" err="1" smtClean="0"/>
              <a:t>Terrrain</a:t>
            </a:r>
            <a:endParaRPr lang="en-GB" noProof="0" dirty="0" smtClean="0"/>
          </a:p>
          <a:p>
            <a:endParaRPr lang="de-DE" dirty="0" smtClean="0"/>
          </a:p>
          <a:p>
            <a:r>
              <a:rPr lang="en-GB" noProof="0" dirty="0" smtClean="0"/>
              <a:t>Picture source: </a:t>
            </a:r>
          </a:p>
          <a:p>
            <a:r>
              <a:rPr lang="de-DE" dirty="0" smtClean="0"/>
              <a:t>https://pixabay.com/de/illustrations/banner-header-fragezeichen-frage-1090830/</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4109440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92924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The topic of digitalisation and networking and the associate Industry 4.0 and the Internet of Things  trends are currently relevant topics in logistics. The Internet of Things refers to the numerous everyday devices (e.g. automatic heating system with thermostat) that are connected to the Internet and communicate with each other to exchange sensor data. These devices are called "smart" because they are conceded to have a certain amount of intelligence. Logistics 4.0 is an extension of the underlying idea of an Internet of Things. With the digitalisation of society in general and the increasing number of online purchases, the logistics industry is facing more and more new challenges. Accordingly, networking logistics service providers with customers and other relevant players is of great importance in order to cope with the increasing volume of transport. Even if the technical prerequisites are often already fulfilled or can be implemented relatively quickly, it is still necessary to establish a corresponding basis of trust between the key players. Trust is important in order to realise data exchange and to ensure that stakeholders are prepared to share all relevant data with their partners and that they are not misused for their own purposes. Since willingness to exchange data is often not yet given due to a lack of trust, the attitude of the key players must also be positively influenced in the future.</a:t>
            </a:r>
          </a:p>
          <a:p>
            <a:endParaRPr lang="en-GB" sz="1200" kern="1200" baseline="30000" dirty="0" smtClean="0">
              <a:solidFill>
                <a:schemeClr val="tx1"/>
              </a:solidFill>
              <a:effectLst/>
              <a:latin typeface="+mn-lt"/>
              <a:ea typeface="+mn-ea"/>
              <a:cs typeface="+mn-cs"/>
            </a:endParaRPr>
          </a:p>
          <a:p>
            <a:endParaRPr lang="en-GB" sz="1200" kern="1200" baseline="300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a:t>
            </a:r>
          </a:p>
          <a:p>
            <a:r>
              <a:rPr lang="en-US" sz="1200" kern="1200" dirty="0" err="1" smtClean="0">
                <a:solidFill>
                  <a:schemeClr val="tx1"/>
                </a:solidFill>
                <a:effectLst/>
                <a:latin typeface="+mn-lt"/>
                <a:ea typeface="+mn-ea"/>
                <a:cs typeface="+mn-cs"/>
              </a:rPr>
              <a:t>Explainity</a:t>
            </a:r>
            <a:r>
              <a:rPr lang="en-US" sz="1200" kern="1200" dirty="0" smtClean="0">
                <a:solidFill>
                  <a:schemeClr val="tx1"/>
                </a:solidFill>
                <a:effectLst/>
                <a:latin typeface="+mn-lt"/>
                <a:ea typeface="+mn-ea"/>
                <a:cs typeface="+mn-cs"/>
              </a:rPr>
              <a:t> (2016): Internet der Dinge </a:t>
            </a:r>
            <a:r>
              <a:rPr lang="en-US" sz="1200" kern="1200" dirty="0" err="1" smtClean="0">
                <a:solidFill>
                  <a:schemeClr val="tx1"/>
                </a:solidFill>
                <a:effectLst/>
                <a:latin typeface="+mn-lt"/>
                <a:ea typeface="+mn-ea"/>
                <a:cs typeface="+mn-cs"/>
              </a:rPr>
              <a:t>einfach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erklärt</a:t>
            </a:r>
            <a:r>
              <a:rPr lang="en-US" sz="1200" kern="1200" dirty="0" smtClean="0">
                <a:solidFill>
                  <a:schemeClr val="tx1"/>
                </a:solidFill>
                <a:effectLst/>
                <a:latin typeface="+mn-lt"/>
                <a:ea typeface="+mn-ea"/>
                <a:cs typeface="+mn-cs"/>
              </a:rPr>
              <a:t>. Available online at https://www.youtube.com/watch?v=yLZbzbO_7yQ, checked on 7/5/2019.</a:t>
            </a:r>
          </a:p>
          <a:p>
            <a:r>
              <a:rPr lang="en-US" sz="1200" kern="1200" dirty="0" err="1" smtClean="0">
                <a:solidFill>
                  <a:schemeClr val="tx1"/>
                </a:solidFill>
                <a:effectLst/>
                <a:latin typeface="+mn-lt"/>
                <a:ea typeface="+mn-ea"/>
                <a:cs typeface="+mn-cs"/>
              </a:rPr>
              <a:t>Heistermann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Frauke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Hompel</a:t>
            </a:r>
            <a:r>
              <a:rPr lang="en-US" sz="1200" kern="1200" dirty="0" smtClean="0">
                <a:solidFill>
                  <a:schemeClr val="tx1"/>
                </a:solidFill>
                <a:effectLst/>
                <a:latin typeface="+mn-lt"/>
                <a:ea typeface="+mn-ea"/>
                <a:cs typeface="+mn-cs"/>
              </a:rPr>
              <a:t>, Michael ten; </a:t>
            </a:r>
            <a:r>
              <a:rPr lang="en-US" sz="1200" kern="1200" dirty="0" err="1" smtClean="0">
                <a:solidFill>
                  <a:schemeClr val="tx1"/>
                </a:solidFill>
                <a:effectLst/>
                <a:latin typeface="+mn-lt"/>
                <a:ea typeface="+mn-ea"/>
                <a:cs typeface="+mn-cs"/>
              </a:rPr>
              <a:t>Mallée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Torsten</a:t>
            </a:r>
            <a:r>
              <a:rPr lang="en-US" sz="1200" kern="1200" dirty="0" smtClean="0">
                <a:solidFill>
                  <a:schemeClr val="tx1"/>
                </a:solidFill>
                <a:effectLst/>
                <a:latin typeface="+mn-lt"/>
                <a:ea typeface="+mn-ea"/>
                <a:cs typeface="+mn-cs"/>
              </a:rPr>
              <a:t> (2017): </a:t>
            </a:r>
            <a:r>
              <a:rPr lang="en-US" sz="1200" kern="1200" dirty="0" err="1" smtClean="0">
                <a:solidFill>
                  <a:schemeClr val="tx1"/>
                </a:solidFill>
                <a:effectLst/>
                <a:latin typeface="+mn-lt"/>
                <a:ea typeface="+mn-ea"/>
                <a:cs typeface="+mn-cs"/>
              </a:rPr>
              <a:t>Digitalisierung</a:t>
            </a:r>
            <a:r>
              <a:rPr lang="en-US" sz="1200" kern="1200" dirty="0" smtClean="0">
                <a:solidFill>
                  <a:schemeClr val="tx1"/>
                </a:solidFill>
                <a:effectLst/>
                <a:latin typeface="+mn-lt"/>
                <a:ea typeface="+mn-ea"/>
                <a:cs typeface="+mn-cs"/>
              </a:rPr>
              <a:t> in der </a:t>
            </a:r>
            <a:r>
              <a:rPr lang="en-US" sz="1200" kern="1200" dirty="0" err="1" smtClean="0">
                <a:solidFill>
                  <a:schemeClr val="tx1"/>
                </a:solidFill>
                <a:effectLst/>
                <a:latin typeface="+mn-lt"/>
                <a:ea typeface="+mn-ea"/>
                <a:cs typeface="+mn-cs"/>
              </a:rPr>
              <a:t>Logistik</a:t>
            </a:r>
            <a:r>
              <a:rPr lang="en-US" sz="1200" kern="1200" dirty="0" smtClean="0">
                <a:solidFill>
                  <a:schemeClr val="tx1"/>
                </a:solidFill>
                <a:effectLst/>
                <a:latin typeface="+mn-lt"/>
                <a:ea typeface="+mn-ea"/>
                <a:cs typeface="+mn-cs"/>
              </a:rPr>
              <a:t> - Die BVL: Das </a:t>
            </a:r>
            <a:r>
              <a:rPr lang="en-US" sz="1200" kern="1200" dirty="0" err="1" smtClean="0">
                <a:solidFill>
                  <a:schemeClr val="tx1"/>
                </a:solidFill>
                <a:effectLst/>
                <a:latin typeface="+mn-lt"/>
                <a:ea typeface="+mn-ea"/>
                <a:cs typeface="+mn-cs"/>
              </a:rPr>
              <a:t>Logistik-Netzwerk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für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Fach</a:t>
            </a:r>
            <a:r>
              <a:rPr lang="en-US" sz="1200" kern="1200" dirty="0" smtClean="0">
                <a:solidFill>
                  <a:schemeClr val="tx1"/>
                </a:solidFill>
                <a:effectLst/>
                <a:latin typeface="+mn-lt"/>
                <a:ea typeface="+mn-ea"/>
                <a:cs typeface="+mn-cs"/>
              </a:rPr>
              <a:t>- und </a:t>
            </a:r>
            <a:r>
              <a:rPr lang="en-US" sz="1200" kern="1200" dirty="0" err="1" smtClean="0">
                <a:solidFill>
                  <a:schemeClr val="tx1"/>
                </a:solidFill>
                <a:effectLst/>
                <a:latin typeface="+mn-lt"/>
                <a:ea typeface="+mn-ea"/>
                <a:cs typeface="+mn-cs"/>
              </a:rPr>
              <a:t>Führungskräfte</a:t>
            </a:r>
            <a:r>
              <a:rPr lang="en-US" sz="1200" kern="1200" dirty="0" smtClean="0">
                <a:solidFill>
                  <a:schemeClr val="tx1"/>
                </a:solidFill>
                <a:effectLst/>
                <a:latin typeface="+mn-lt"/>
                <a:ea typeface="+mn-ea"/>
                <a:cs typeface="+mn-cs"/>
              </a:rPr>
              <a:t>. BVL - </a:t>
            </a:r>
            <a:r>
              <a:rPr lang="en-US" sz="1200" kern="1200" dirty="0" err="1" smtClean="0">
                <a:solidFill>
                  <a:schemeClr val="tx1"/>
                </a:solidFill>
                <a:effectLst/>
                <a:latin typeface="+mn-lt"/>
                <a:ea typeface="+mn-ea"/>
                <a:cs typeface="+mn-cs"/>
              </a:rPr>
              <a:t>Bundesvereinigung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Logistik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e.V</a:t>
            </a:r>
            <a:r>
              <a:rPr lang="en-US" sz="1200" kern="1200" dirty="0" smtClean="0">
                <a:solidFill>
                  <a:schemeClr val="tx1"/>
                </a:solidFill>
                <a:effectLst/>
                <a:latin typeface="+mn-lt"/>
                <a:ea typeface="+mn-ea"/>
                <a:cs typeface="+mn-cs"/>
              </a:rPr>
              <a:t>. Bremen. Available online at https://www.bvl.de/misc/filePush.php?id=35017&amp;name=BVL17+Positionspapier+Digitalisierung+in+der+Logistik, checked on 7/2/2019.</a:t>
            </a:r>
          </a:p>
          <a:p>
            <a:r>
              <a:rPr lang="en-US" sz="1200" kern="1200" dirty="0" err="1" smtClean="0">
                <a:solidFill>
                  <a:schemeClr val="tx1"/>
                </a:solidFill>
                <a:effectLst/>
                <a:latin typeface="+mn-lt"/>
                <a:ea typeface="+mn-ea"/>
                <a:cs typeface="+mn-cs"/>
              </a:rPr>
              <a:t>Derndorfer</a:t>
            </a:r>
            <a:r>
              <a:rPr lang="en-US" sz="1200" kern="1200" dirty="0" smtClean="0">
                <a:solidFill>
                  <a:schemeClr val="tx1"/>
                </a:solidFill>
                <a:effectLst/>
                <a:latin typeface="+mn-lt"/>
                <a:ea typeface="+mn-ea"/>
                <a:cs typeface="+mn-cs"/>
              </a:rPr>
              <a:t>, Anna: </a:t>
            </a:r>
            <a:r>
              <a:rPr lang="en-US" sz="1200" kern="1200" dirty="0" err="1" smtClean="0">
                <a:solidFill>
                  <a:schemeClr val="tx1"/>
                </a:solidFill>
                <a:effectLst/>
                <a:latin typeface="+mn-lt"/>
                <a:ea typeface="+mn-ea"/>
                <a:cs typeface="+mn-cs"/>
              </a:rPr>
              <a:t>Logistik</a:t>
            </a:r>
            <a:r>
              <a:rPr lang="en-US" sz="1200" kern="1200" dirty="0" smtClean="0">
                <a:solidFill>
                  <a:schemeClr val="tx1"/>
                </a:solidFill>
                <a:effectLst/>
                <a:latin typeface="+mn-lt"/>
                <a:ea typeface="+mn-ea"/>
                <a:cs typeface="+mn-cs"/>
              </a:rPr>
              <a:t> 4.0. </a:t>
            </a:r>
            <a:r>
              <a:rPr lang="en-US" sz="1200" kern="1200" dirty="0" err="1" smtClean="0">
                <a:solidFill>
                  <a:schemeClr val="tx1"/>
                </a:solidFill>
                <a:effectLst/>
                <a:latin typeface="+mn-lt"/>
                <a:ea typeface="+mn-ea"/>
                <a:cs typeface="+mn-cs"/>
              </a:rPr>
              <a:t>Macher</a:t>
            </a:r>
            <a:r>
              <a:rPr lang="en-US" sz="1200" kern="1200" dirty="0" smtClean="0">
                <a:solidFill>
                  <a:schemeClr val="tx1"/>
                </a:solidFill>
                <a:effectLst/>
                <a:latin typeface="+mn-lt"/>
                <a:ea typeface="+mn-ea"/>
                <a:cs typeface="+mn-cs"/>
              </a:rPr>
              <a:t> Media House GmbH. Available online at https://diemacher.at/1083/logistik-4, checked on 7/2/2019.</a:t>
            </a:r>
          </a:p>
          <a:p>
            <a:endParaRPr lang="de-AT" sz="1200" kern="1200" dirty="0" smtClean="0">
              <a:solidFill>
                <a:schemeClr val="tx1"/>
              </a:solidFill>
              <a:effectLst/>
              <a:latin typeface="+mn-lt"/>
              <a:ea typeface="+mn-ea"/>
              <a:cs typeface="+mn-cs"/>
            </a:endParaRPr>
          </a:p>
          <a:p>
            <a:r>
              <a:rPr lang="de-DE" sz="1200" b="0" i="0" u="none" strike="noStrike" kern="1200" baseline="0" dirty="0" smtClean="0">
                <a:solidFill>
                  <a:schemeClr val="tx1"/>
                </a:solidFill>
                <a:latin typeface="+mn-lt"/>
                <a:ea typeface="+mn-ea"/>
                <a:cs typeface="+mn-cs"/>
              </a:rPr>
              <a:t>Picture </a:t>
            </a:r>
            <a:r>
              <a:rPr lang="de-DE" sz="1200" b="0" i="0" u="none" strike="noStrike" kern="1200" baseline="0" dirty="0" err="1" smtClean="0">
                <a:solidFill>
                  <a:schemeClr val="tx1"/>
                </a:solidFill>
                <a:latin typeface="+mn-lt"/>
                <a:ea typeface="+mn-ea"/>
                <a:cs typeface="+mn-cs"/>
              </a:rPr>
              <a:t>source</a:t>
            </a:r>
            <a:r>
              <a:rPr lang="de-DE" sz="1200" b="0" i="0" u="none" strike="noStrike" kern="1200" baseline="0" dirty="0" smtClean="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err="1" smtClean="0">
                <a:solidFill>
                  <a:schemeClr val="tx1"/>
                </a:solidFill>
                <a:latin typeface="+mn-lt"/>
                <a:ea typeface="+mn-ea"/>
                <a:cs typeface="+mn-cs"/>
              </a:rPr>
              <a:t>Pixabay</a:t>
            </a:r>
            <a:r>
              <a:rPr lang="de-DE" sz="1200" b="0" i="0" u="none" strike="noStrike" kern="1200" baseline="0" dirty="0" smtClean="0">
                <a:solidFill>
                  <a:schemeClr val="tx1"/>
                </a:solidFill>
                <a:latin typeface="+mn-lt"/>
                <a:ea typeface="+mn-ea"/>
                <a:cs typeface="+mn-cs"/>
              </a:rPr>
              <a:t>. URL: </a:t>
            </a:r>
            <a:r>
              <a:rPr lang="de-AT" sz="1200" dirty="0" smtClean="0">
                <a:latin typeface="Corbel" panose="020B0503020204020204" pitchFamily="34" charset="0"/>
              </a:rPr>
              <a:t>https://pixabay.com/de/netzwerke-internet-sozial-3017389/ [14.06.2019]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smtClean="0">
              <a:latin typeface="Corbel" panose="020B0503020204020204" pitchFamily="34" charset="0"/>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292583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Europe faces the challenge that in many cases only two modes of transport (road and rail) are available, as in many areas inland waterways and the associated waterways are not yet adequately developed or the required infrastructure is not available. As a result, European transport chains often do not have sufficient capacity, as the infrastructure has already reached its maximum capacity, especially in the road sector. Furthermore, the sustainability aspect is increasingly coming to the fore. This means that the optimal use of existing transport resources for freight transport is becoming increasingly important to ensure efficient and cost-effective transport for the future. In order to guarantee an optimal </a:t>
            </a:r>
            <a:r>
              <a:rPr lang="en-US" sz="1200" kern="1200" dirty="0" err="1" smtClean="0">
                <a:solidFill>
                  <a:schemeClr val="tx1"/>
                </a:solidFill>
                <a:effectLst/>
                <a:latin typeface="+mn-lt"/>
                <a:ea typeface="+mn-ea"/>
                <a:cs typeface="+mn-cs"/>
              </a:rPr>
              <a:t>utilisation</a:t>
            </a:r>
            <a:r>
              <a:rPr lang="en-US" sz="1200" kern="1200" dirty="0" smtClean="0">
                <a:solidFill>
                  <a:schemeClr val="tx1"/>
                </a:solidFill>
                <a:effectLst/>
                <a:latin typeface="+mn-lt"/>
                <a:ea typeface="+mn-ea"/>
                <a:cs typeface="+mn-cs"/>
              </a:rPr>
              <a:t> of the different means of transport and to counteract the emerging challenges, different transport concepts have been developed in the last few years.</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use of different means of transport to exploit the strengths of each transport mode is the idea of multimodality. </a:t>
            </a:r>
            <a:r>
              <a:rPr lang="en-US" sz="1200" kern="1200" dirty="0" err="1" smtClean="0">
                <a:solidFill>
                  <a:schemeClr val="tx1"/>
                </a:solidFill>
                <a:effectLst/>
                <a:latin typeface="+mn-lt"/>
                <a:ea typeface="+mn-ea"/>
                <a:cs typeface="+mn-cs"/>
              </a:rPr>
              <a:t>Intermodality</a:t>
            </a:r>
            <a:r>
              <a:rPr lang="en-US" sz="1200" kern="1200" dirty="0" smtClean="0">
                <a:solidFill>
                  <a:schemeClr val="tx1"/>
                </a:solidFill>
                <a:effectLst/>
                <a:latin typeface="+mn-lt"/>
                <a:ea typeface="+mn-ea"/>
                <a:cs typeface="+mn-cs"/>
              </a:rPr>
              <a:t> makes it possible to use different modes of transport by transporting products in the same transport unit, thus reducing </a:t>
            </a:r>
            <a:r>
              <a:rPr lang="en-US" sz="1200" kern="1200" dirty="0" err="1" smtClean="0">
                <a:solidFill>
                  <a:schemeClr val="tx1"/>
                </a:solidFill>
                <a:effectLst/>
                <a:latin typeface="+mn-lt"/>
                <a:ea typeface="+mn-ea"/>
                <a:cs typeface="+mn-cs"/>
              </a:rPr>
              <a:t>transhipment</a:t>
            </a:r>
            <a:r>
              <a:rPr lang="en-US" sz="1200" kern="1200" dirty="0" smtClean="0">
                <a:solidFill>
                  <a:schemeClr val="tx1"/>
                </a:solidFill>
                <a:effectLst/>
                <a:latin typeface="+mn-lt"/>
                <a:ea typeface="+mn-ea"/>
                <a:cs typeface="+mn-cs"/>
              </a:rPr>
              <a:t> costs. The idea of co-modality is to use the means of transport that are most suitable for the different transport routes (depending, for example, on the product). </a:t>
            </a:r>
            <a:r>
              <a:rPr lang="en-US" sz="1200" kern="1200" dirty="0" err="1" smtClean="0">
                <a:solidFill>
                  <a:schemeClr val="tx1"/>
                </a:solidFill>
                <a:effectLst/>
                <a:latin typeface="+mn-lt"/>
                <a:ea typeface="+mn-ea"/>
                <a:cs typeface="+mn-cs"/>
              </a:rPr>
              <a:t>Synchromodality</a:t>
            </a:r>
            <a:r>
              <a:rPr lang="en-US" sz="1200" kern="1200" dirty="0" smtClean="0">
                <a:solidFill>
                  <a:schemeClr val="tx1"/>
                </a:solidFill>
                <a:effectLst/>
                <a:latin typeface="+mn-lt"/>
                <a:ea typeface="+mn-ea"/>
                <a:cs typeface="+mn-cs"/>
              </a:rPr>
              <a:t> combines the best aspects of previous concepts – </a:t>
            </a:r>
            <a:r>
              <a:rPr lang="en-US" sz="1200" kern="1200" dirty="0" err="1" smtClean="0">
                <a:solidFill>
                  <a:schemeClr val="tx1"/>
                </a:solidFill>
                <a:effectLst/>
                <a:latin typeface="+mn-lt"/>
                <a:ea typeface="+mn-ea"/>
                <a:cs typeface="+mn-cs"/>
              </a:rPr>
              <a:t>standardised</a:t>
            </a:r>
            <a:r>
              <a:rPr lang="en-US" sz="1200" kern="1200" dirty="0" smtClean="0">
                <a:solidFill>
                  <a:schemeClr val="tx1"/>
                </a:solidFill>
                <a:effectLst/>
                <a:latin typeface="+mn-lt"/>
                <a:ea typeface="+mn-ea"/>
                <a:cs typeface="+mn-cs"/>
              </a:rPr>
              <a:t> transport units across all transport modes, bundling the strengths of different transport modes, avoiding unimodal transport – by adding real-time data to ensure the most efficient transport. The concept of synchronous modality can also be seen as a first step towards the Physical Internet, developed by Canadian Professor Benoit Montreuil (see Slide 36). </a:t>
            </a:r>
          </a:p>
          <a:p>
            <a:endParaRPr lang="en-US"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Source:</a:t>
            </a:r>
            <a:endParaRPr lang="de-AT"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Reis, Vasco (2015): Should we keep on renaming a +35-year-old baby? In: Journal of Transport Geography 46, S. 173–179. DOI: 10.1016/j.jtrangeo.2015.06.019.</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Image source: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Own figure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3786568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Synchromodality</a:t>
            </a:r>
            <a:r>
              <a:rPr lang="en-US" sz="1200" kern="1200" dirty="0" smtClean="0">
                <a:solidFill>
                  <a:schemeClr val="tx1"/>
                </a:solidFill>
                <a:effectLst/>
                <a:latin typeface="+mn-lt"/>
                <a:ea typeface="+mn-ea"/>
                <a:cs typeface="+mn-cs"/>
              </a:rPr>
              <a:t> aims to create a flexible and cooperative transport network by making optimal use of the various transport resources available. The main prerequisite for the concept of synchronous modality is that the means of transport is not defined by the customer. When using this concept, the customer can only define basic requirements such as transport costs and delivery time. The free choice of means of transport enables bundling effects that contribute to the efficient use of transport capacities. This means that additional transport routes can be avoided, leading to a reduction in CO2 and other emissions. By using bundling effects and removing the prejudices of decision-makers against alternative modes of transport (rail, inland waterways), the concept can contribute to an increasing use of rail and inland waterway transport. By adding real-time monitoring, it is possible to select the most advantageous means of transport and routes. This leads to an effective use of the infrastructure and a reduction of waiting times. To ensure the success of this approach, close cooperation between all key players along the supply chain is necessary. Members of the </a:t>
            </a:r>
            <a:r>
              <a:rPr lang="en-US" sz="1200" kern="1200" dirty="0" err="1" smtClean="0">
                <a:solidFill>
                  <a:schemeClr val="tx1"/>
                </a:solidFill>
                <a:effectLst/>
                <a:latin typeface="+mn-lt"/>
                <a:ea typeface="+mn-ea"/>
                <a:cs typeface="+mn-cs"/>
              </a:rPr>
              <a:t>synchromodal</a:t>
            </a:r>
            <a:r>
              <a:rPr lang="en-US" sz="1200" kern="1200" dirty="0" smtClean="0">
                <a:solidFill>
                  <a:schemeClr val="tx1"/>
                </a:solidFill>
                <a:effectLst/>
                <a:latin typeface="+mn-lt"/>
                <a:ea typeface="+mn-ea"/>
                <a:cs typeface="+mn-cs"/>
              </a:rPr>
              <a:t> transport network must coordinate their efforts in order to achieve optimum </a:t>
            </a:r>
            <a:r>
              <a:rPr lang="en-US" sz="1200" kern="1200" dirty="0" err="1" smtClean="0">
                <a:solidFill>
                  <a:schemeClr val="tx1"/>
                </a:solidFill>
                <a:effectLst/>
                <a:latin typeface="+mn-lt"/>
                <a:ea typeface="+mn-ea"/>
                <a:cs typeface="+mn-cs"/>
              </a:rPr>
              <a:t>utilisation</a:t>
            </a:r>
            <a:r>
              <a:rPr lang="en-US" sz="1200" kern="1200" dirty="0" smtClean="0">
                <a:solidFill>
                  <a:schemeClr val="tx1"/>
                </a:solidFill>
                <a:effectLst/>
                <a:latin typeface="+mn-lt"/>
                <a:ea typeface="+mn-ea"/>
                <a:cs typeface="+mn-cs"/>
              </a:rPr>
              <a:t> of the means of transport and at the same time ensure that all delivery deadlines are met. A lively exchange of data and mutual trust between all key players is therefore imperative.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dirty="0" smtClean="0">
                <a:solidFill>
                  <a:schemeClr val="tx1"/>
                </a:solidFill>
                <a:effectLst/>
                <a:latin typeface="+mn-lt"/>
                <a:ea typeface="+mn-ea"/>
                <a:cs typeface="+mn-cs"/>
              </a:rPr>
              <a:t>Source:</a:t>
            </a:r>
          </a:p>
          <a:p>
            <a:r>
              <a:rPr lang="en-US" sz="1200" kern="1200" dirty="0" smtClean="0">
                <a:solidFill>
                  <a:schemeClr val="tx1"/>
                </a:solidFill>
                <a:effectLst/>
                <a:latin typeface="+mn-lt"/>
                <a:ea typeface="+mn-ea"/>
                <a:cs typeface="+mn-cs"/>
              </a:rPr>
              <a:t>Reis, Vasco (2015): Should we keep on renaming a +35-year-old baby? In: Journal of Transport Geography 46, S. 173–179. DOI: 10.1016/j.jtrangeo.2015.06.019.</a:t>
            </a:r>
          </a:p>
          <a:p>
            <a:endParaRPr lang="de-DE" dirty="0" smtClean="0">
              <a:solidFill>
                <a:srgbClr val="FF0000"/>
              </a:solidFill>
            </a:endParaRPr>
          </a:p>
          <a:p>
            <a:r>
              <a:rPr lang="de-DE" b="1" dirty="0" smtClean="0">
                <a:solidFill>
                  <a:srgbClr val="FF0000"/>
                </a:solidFill>
              </a:rPr>
              <a:t>Picture </a:t>
            </a:r>
            <a:r>
              <a:rPr lang="de-DE" b="1" dirty="0" err="1" smtClean="0">
                <a:solidFill>
                  <a:srgbClr val="FF0000"/>
                </a:solidFill>
              </a:rPr>
              <a:t>source</a:t>
            </a:r>
            <a:r>
              <a:rPr lang="de-DE" b="1" dirty="0" smtClean="0">
                <a:solidFill>
                  <a:srgbClr val="FF0000"/>
                </a:solidFill>
              </a:rPr>
              <a:t>: </a:t>
            </a:r>
          </a:p>
          <a:p>
            <a:r>
              <a:rPr lang="de-DE" dirty="0" smtClean="0">
                <a:solidFill>
                  <a:srgbClr val="FF0000"/>
                </a:solidFill>
              </a:rPr>
              <a:t>Rudy Negenborn</a:t>
            </a:r>
            <a:r>
              <a:rPr lang="de-DE" baseline="0" dirty="0" smtClean="0">
                <a:solidFill>
                  <a:srgbClr val="FF0000"/>
                </a:solidFill>
              </a:rPr>
              <a:t> (2015): ICCL‘15 in Sketch Notes. International </a:t>
            </a:r>
            <a:r>
              <a:rPr lang="de-DE" baseline="0" dirty="0" err="1" smtClean="0">
                <a:solidFill>
                  <a:srgbClr val="FF0000"/>
                </a:solidFill>
              </a:rPr>
              <a:t>Conferene</a:t>
            </a:r>
            <a:r>
              <a:rPr lang="de-DE" baseline="0" dirty="0" smtClean="0">
                <a:solidFill>
                  <a:srgbClr val="FF0000"/>
                </a:solidFill>
              </a:rPr>
              <a:t> on </a:t>
            </a:r>
            <a:r>
              <a:rPr lang="de-DE" baseline="0" dirty="0" err="1" smtClean="0">
                <a:solidFill>
                  <a:srgbClr val="FF0000"/>
                </a:solidFill>
              </a:rPr>
              <a:t>Computational</a:t>
            </a:r>
            <a:r>
              <a:rPr lang="de-DE" baseline="0" dirty="0" smtClean="0">
                <a:solidFill>
                  <a:srgbClr val="FF0000"/>
                </a:solidFill>
              </a:rPr>
              <a:t> </a:t>
            </a:r>
            <a:r>
              <a:rPr lang="de-DE" baseline="0" dirty="0" err="1" smtClean="0">
                <a:solidFill>
                  <a:srgbClr val="FF0000"/>
                </a:solidFill>
              </a:rPr>
              <a:t>Logistics</a:t>
            </a:r>
            <a:r>
              <a:rPr lang="de-DE" baseline="0" dirty="0" smtClean="0">
                <a:solidFill>
                  <a:srgbClr val="FF0000"/>
                </a:solidFill>
              </a:rPr>
              <a:t> 2015. Delft, The </a:t>
            </a:r>
            <a:r>
              <a:rPr lang="de-DE" baseline="0" dirty="0" err="1" smtClean="0">
                <a:solidFill>
                  <a:srgbClr val="FF0000"/>
                </a:solidFill>
              </a:rPr>
              <a:t>Netherlands</a:t>
            </a:r>
            <a:r>
              <a:rPr lang="de-DE" baseline="0" dirty="0" smtClean="0">
                <a:solidFill>
                  <a:srgbClr val="FF0000"/>
                </a:solidFill>
              </a:rPr>
              <a:t>. URL: http://realtimelogistics.info/iccl/?page_id=854 [17.06.2019]</a:t>
            </a:r>
            <a:endParaRPr lang="de-DE" dirty="0" smtClean="0">
              <a:solidFill>
                <a:srgbClr val="FF0000"/>
              </a:solidFill>
            </a:endParaRPr>
          </a:p>
          <a:p>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35</a:t>
            </a:fld>
            <a:endParaRPr lang="en-US"/>
          </a:p>
        </p:txBody>
      </p:sp>
    </p:spTree>
    <p:extLst>
      <p:ext uri="{BB962C8B-B14F-4D97-AF65-F5344CB8AC3E}">
        <p14:creationId xmlns:p14="http://schemas.microsoft.com/office/powerpoint/2010/main" val="2118376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Another innovative transport concept is the Physical Internet. Canadian Professor Benoit Montreuil is considered a pioneer in the field. The basic idea of the Physical Internet is to send freight and information flows over the Internet (Fig. 3). For example, when sending an email, in most cases it is not known which provider is used by the recipient or via which "route" the email reaches the recipient. We rely on the Internet to send the email to the right recipient. In the Physical Internet, this message consists of a physical object such as a package. A network of hubs, which send and receive the products, form the basis for the Physical Internet (this network is modelled on the various servers on the Internet). The nearest hub to the customer/receiver makes the last delivery. In the Physical Internet, all modes of transport and service providers are networked to ensure efficient dispatch and use of the network. </a:t>
            </a:r>
            <a:endParaRPr lang="de-AT"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ensure barrier-free and seamless transport, standardised PI containers, packages, warehouses and </a:t>
            </a:r>
            <a:r>
              <a:rPr lang="en-GB" sz="1200" kern="1200" dirty="0" err="1" smtClean="0">
                <a:solidFill>
                  <a:schemeClr val="tx1"/>
                </a:solidFill>
                <a:effectLst/>
                <a:latin typeface="+mn-lt"/>
                <a:ea typeface="+mn-ea"/>
                <a:cs typeface="+mn-cs"/>
              </a:rPr>
              <a:t>transshipment</a:t>
            </a:r>
            <a:r>
              <a:rPr lang="en-GB" sz="1200" kern="1200" dirty="0" smtClean="0">
                <a:solidFill>
                  <a:schemeClr val="tx1"/>
                </a:solidFill>
                <a:effectLst/>
                <a:latin typeface="+mn-lt"/>
                <a:ea typeface="+mn-ea"/>
                <a:cs typeface="+mn-cs"/>
              </a:rPr>
              <a:t> points must be installed. These are connected to the Internet of Things (see Chapter 4.1) and communicate independently with each other. Furthermore, processes must be standardised in order to minimise the risk of discrepancies. These standardised transport units and processes lead to a reliable and resilient smart network in which the units communicate almost independently. This intelligent network should be accessible to all actors in the supply chain (including at global level). This enables the transport units to choose the best transport route themselves and to interact with other transport units and stations. This makes human interaction almost superfluous (e.g. no need to plan a </a:t>
            </a:r>
            <a:r>
              <a:rPr lang="en-GB" sz="1200" kern="1200" dirty="0" err="1" smtClean="0">
                <a:solidFill>
                  <a:schemeClr val="tx1"/>
                </a:solidFill>
                <a:effectLst/>
                <a:latin typeface="+mn-lt"/>
                <a:ea typeface="+mn-ea"/>
                <a:cs typeface="+mn-cs"/>
              </a:rPr>
              <a:t>transshipment</a:t>
            </a:r>
            <a:r>
              <a:rPr lang="en-GB" sz="1200" kern="1200" dirty="0" smtClean="0">
                <a:solidFill>
                  <a:schemeClr val="tx1"/>
                </a:solidFill>
                <a:effectLst/>
                <a:latin typeface="+mn-lt"/>
                <a:ea typeface="+mn-ea"/>
                <a:cs typeface="+mn-cs"/>
              </a:rPr>
              <a:t> process). The connection between the key players, the infrastructure and the different modes of transport is essential for the Physical Internet and leads to a comprehensive interconnectivity. The exchange of all relevant information and ensuring that data is up-to-date in real time are also key elements of the Physical Internet concept. </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Sources</a:t>
            </a:r>
            <a:r>
              <a:rPr lang="de-DE" sz="1200" kern="120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Montreuil, Benoit (2011): Toward a Physical Internet: meeting the global logistics sustainability grand challenge. In Logistics Research 3 (2), pp. 71–87. DOI: 10.1007/s12159-011-0045-x.</a:t>
            </a:r>
          </a:p>
          <a:p>
            <a:r>
              <a:rPr lang="en-US" sz="1200" kern="1200" dirty="0" err="1" smtClean="0">
                <a:solidFill>
                  <a:schemeClr val="tx1"/>
                </a:solidFill>
                <a:effectLst/>
                <a:latin typeface="+mn-lt"/>
                <a:ea typeface="+mn-ea"/>
                <a:cs typeface="+mn-cs"/>
              </a:rPr>
              <a:t>Modulushca</a:t>
            </a:r>
            <a:r>
              <a:rPr lang="en-US" sz="1200" kern="1200" dirty="0" smtClean="0">
                <a:solidFill>
                  <a:schemeClr val="tx1"/>
                </a:solidFill>
                <a:effectLst/>
                <a:latin typeface="+mn-lt"/>
                <a:ea typeface="+mn-ea"/>
                <a:cs typeface="+mn-cs"/>
              </a:rPr>
              <a:t> project (2014): Physical Internet. Available online at https://www.youtube.com/watch?v=lltcWVNrjl0, checked on 7/2/2019.</a:t>
            </a:r>
          </a:p>
          <a:p>
            <a:endParaRPr lang="en-US" sz="1200" kern="1200" dirty="0" smtClean="0">
              <a:solidFill>
                <a:schemeClr val="tx1"/>
              </a:solidFill>
              <a:effectLst/>
              <a:latin typeface="+mn-lt"/>
              <a:ea typeface="+mn-ea"/>
              <a:cs typeface="+mn-cs"/>
            </a:endParaRPr>
          </a:p>
          <a:p>
            <a:r>
              <a:rPr lang="de-DE" dirty="0" smtClean="0"/>
              <a:t>Picture </a:t>
            </a:r>
            <a:r>
              <a:rPr lang="de-DE" dirty="0" err="1" smtClean="0"/>
              <a:t>source</a:t>
            </a:r>
            <a:r>
              <a:rPr lang="de-DE" dirty="0" smtClean="0"/>
              <a:t>:  </a:t>
            </a:r>
            <a:r>
              <a:rPr lang="de-DE" dirty="0" err="1" smtClean="0"/>
              <a:t>Own</a:t>
            </a:r>
            <a:r>
              <a:rPr lang="de-DE" dirty="0" smtClean="0"/>
              <a:t> </a:t>
            </a:r>
            <a:r>
              <a:rPr lang="de-DE" dirty="0" err="1" smtClean="0"/>
              <a:t>figure</a:t>
            </a:r>
            <a:endParaRPr lang="de-DE" dirty="0" smtClean="0"/>
          </a:p>
          <a:p>
            <a:endParaRPr lang="de-AT" dirty="0" smtClean="0"/>
          </a:p>
        </p:txBody>
      </p:sp>
      <p:sp>
        <p:nvSpPr>
          <p:cNvPr id="4" name="Foliennummernplatzhalter 3"/>
          <p:cNvSpPr>
            <a:spLocks noGrp="1"/>
          </p:cNvSpPr>
          <p:nvPr>
            <p:ph type="sldNum" sz="quarter" idx="10"/>
          </p:nvPr>
        </p:nvSpPr>
        <p:spPr/>
        <p:txBody>
          <a:bodyPr/>
          <a:lstStyle/>
          <a:p>
            <a:fld id="{BEE6645A-1D89-47D1-9FAC-5E56D67537A3}" type="slidenum">
              <a:rPr lang="de-AT" smtClean="0"/>
              <a:t>36</a:t>
            </a:fld>
            <a:endParaRPr lang="de-AT"/>
          </a:p>
        </p:txBody>
      </p:sp>
    </p:spTree>
    <p:extLst>
      <p:ext uri="{BB962C8B-B14F-4D97-AF65-F5344CB8AC3E}">
        <p14:creationId xmlns:p14="http://schemas.microsoft.com/office/powerpoint/2010/main" val="738618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dirty="0" smtClean="0"/>
              <a:t>In the YouTube video "Towards Physical Internet Implementation: ALICE research and innovation roadmaps" Physical Internet is explained clearly and easily understandable.</a:t>
            </a:r>
          </a:p>
          <a:p>
            <a:endParaRPr lang="en-US" dirty="0" smtClean="0"/>
          </a:p>
          <a:p>
            <a:r>
              <a:rPr lang="en-US" dirty="0" smtClean="0"/>
              <a:t>The video shows the various problems that logistics faces, the many different goods, the lack of coordination between the modes of transport, the poor use of the warehouses and the complex networks. The physical Internet offers solutions to these problems, goods are standardized, the modes of transport are interconnected, warehouses are better utilized and the supply chain becomes more coherent.</a:t>
            </a:r>
          </a:p>
          <a:p>
            <a:endParaRPr lang="en-US" dirty="0" smtClean="0"/>
          </a:p>
          <a:p>
            <a:r>
              <a:rPr lang="en-US" dirty="0" smtClean="0"/>
              <a:t>Video source:</a:t>
            </a:r>
          </a:p>
          <a:p>
            <a:r>
              <a:rPr lang="en-US" dirty="0" smtClean="0"/>
              <a:t>ETP Alice (2015): Towards Physical Internet Implementation: ALICE research and innovation roadmaps. URL: https://www.youtube.com/watch?v=4vc7XoEYUs8</a:t>
            </a:r>
            <a:endParaRPr lang="de-AT" dirty="0" smtClean="0"/>
          </a:p>
          <a:p>
            <a:endParaRPr lang="de-AT" dirty="0" smtClean="0"/>
          </a:p>
        </p:txBody>
      </p:sp>
      <p:sp>
        <p:nvSpPr>
          <p:cNvPr id="4" name="Foliennummernplatzhalter 3"/>
          <p:cNvSpPr>
            <a:spLocks noGrp="1"/>
          </p:cNvSpPr>
          <p:nvPr>
            <p:ph type="sldNum" sz="quarter" idx="10"/>
          </p:nvPr>
        </p:nvSpPr>
        <p:spPr/>
        <p:txBody>
          <a:bodyPr/>
          <a:lstStyle/>
          <a:p>
            <a:fld id="{BEE6645A-1D89-47D1-9FAC-5E56D67537A3}" type="slidenum">
              <a:rPr lang="de-AT" smtClean="0"/>
              <a:t>37</a:t>
            </a:fld>
            <a:endParaRPr lang="de-AT"/>
          </a:p>
        </p:txBody>
      </p:sp>
    </p:spTree>
    <p:extLst>
      <p:ext uri="{BB962C8B-B14F-4D97-AF65-F5344CB8AC3E}">
        <p14:creationId xmlns:p14="http://schemas.microsoft.com/office/powerpoint/2010/main" val="1301825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3302C4EF-2F8B-46D0-B02E-4BABEE06E65D}" type="slidenum">
              <a:rPr lang="de-DE" smtClean="0"/>
              <a:pPr/>
              <a:t>38</a:t>
            </a:fld>
            <a:endParaRPr lang="de-DE"/>
          </a:p>
        </p:txBody>
      </p:sp>
    </p:spTree>
    <p:extLst>
      <p:ext uri="{BB962C8B-B14F-4D97-AF65-F5344CB8AC3E}">
        <p14:creationId xmlns:p14="http://schemas.microsoft.com/office/powerpoint/2010/main" val="1043445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GB" noProof="0" dirty="0" smtClean="0"/>
              <a:t>Which innovative transport concepts do you know?</a:t>
            </a:r>
          </a:p>
          <a:p>
            <a:r>
              <a:rPr lang="en-GB" noProof="0" dirty="0" smtClean="0"/>
              <a:t>Answer: </a:t>
            </a:r>
            <a:r>
              <a:rPr lang="en-GB" noProof="0" dirty="0" err="1" smtClean="0"/>
              <a:t>Synchromodality</a:t>
            </a:r>
            <a:r>
              <a:rPr lang="en-GB" noProof="0" dirty="0" smtClean="0"/>
              <a:t>, Physical Internet</a:t>
            </a:r>
          </a:p>
          <a:p>
            <a:endParaRPr lang="en-US" dirty="0" smtClean="0"/>
          </a:p>
          <a:p>
            <a:r>
              <a:rPr lang="en-US" dirty="0" smtClean="0"/>
              <a:t>Image source: </a:t>
            </a:r>
          </a:p>
          <a:p>
            <a:r>
              <a:rPr lang="de-DE" baseline="0" dirty="0" smtClean="0"/>
              <a:t>https://pixabay.com/de/illustrations/hinweistafel-verkehrsschild-richtung-63978/</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3233302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39604591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1122205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441209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Increasing freight traffic leads to congestion of the road infrastructure. The associated congestion costs the European Union around 1% of GDP per year and these costs are expected to continue to rise.  With an average of 25 hours of congestion in 2017, Austria is among the top 10 EU countries suffering this problem (see Figure).  This value has remained unchanged since the last measurement in 2014.  The current data on European cities from 2018 also paints a dramatic picture: The cities with the greatest time losses in rush hour traffic are Rome (254 hours), Dublin (246 hours), Paris (237 hours) and London (227 hours). In Vienna, too, motorists lose more than 100 hours a year in rush hour.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dependence of the transport sector on oil imports remains high. 96% of the energy demand is currently covered by crude oil.  Energy consumption in the EU transport sector increased by 29% between 1990 and 2016.  This has led to a further shortage of oil resources and an increase in costs. The external costs of the transport sector have also risen rapidly. According to a study by the EU Commission, the external costs of EU transport amount to one billion euros per year. Infrastructural costs are not yet included.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EU has set itself the goal of further developing the transport infrastructure within the EU in order to ensure the competitiveness of the European economy. Furthermore, the eastern part of the EU, which is weaker in terms of transport infrastructure, is to be brought closer to the level of the western part, thus leading to a better distribution of the traffic load.</a:t>
            </a:r>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Source:</a:t>
            </a:r>
          </a:p>
          <a:p>
            <a:r>
              <a:rPr lang="en-US" sz="1200" kern="1200" dirty="0" smtClean="0">
                <a:solidFill>
                  <a:schemeClr val="tx1"/>
                </a:solidFill>
                <a:effectLst/>
                <a:latin typeface="+mn-lt"/>
                <a:ea typeface="+mn-ea"/>
                <a:cs typeface="+mn-cs"/>
              </a:rPr>
              <a:t>European Commission (2019): Urban mobility. Available online at https://ec.europa.eu/transport/themes/urban/urban_mobility_en, updated on 6/17/2019, checked on 6/17/2019.</a:t>
            </a:r>
          </a:p>
          <a:p>
            <a:r>
              <a:rPr lang="en-US" sz="1200" kern="1200" dirty="0" smtClean="0">
                <a:solidFill>
                  <a:schemeClr val="tx1"/>
                </a:solidFill>
                <a:effectLst/>
                <a:latin typeface="+mn-lt"/>
                <a:ea typeface="+mn-ea"/>
                <a:cs typeface="+mn-cs"/>
              </a:rPr>
              <a:t>Cookson, Graham (2018): INRIX Global Traffic Scorecard. INRIX Research. Available online at https://www.dmagazine.com/wp-content/uploads/2018/02/INRIX_2017_Traffic_Scorecard_Final_2.pdf, checked on 6/17/2019.</a:t>
            </a:r>
          </a:p>
          <a:p>
            <a:r>
              <a:rPr lang="en-GB" sz="1200" kern="1200" dirty="0" smtClean="0">
                <a:solidFill>
                  <a:schemeClr val="tx1"/>
                </a:solidFill>
                <a:effectLst/>
                <a:latin typeface="+mn-lt"/>
                <a:ea typeface="+mn-ea"/>
                <a:cs typeface="+mn-cs"/>
              </a:rPr>
              <a:t>INRIX (2016): Traffic Scorecard. 2015. Available online at http://inrix.com/wp-content/uploads/2016/11/INRIX_2015_Traffic_Scorecard.pdf, checked on 6/17/2019.</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INRIX (2019): Interactive Ranking &amp; City Dashboards. Available online at http://inrix.com/scorecard/, checked on 6/17/2019.</a:t>
            </a:r>
            <a:endParaRPr lang="de-A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European Commission (2011): White paper on transport. White paper on transport. Roadmap to a single </a:t>
            </a:r>
            <a:r>
              <a:rPr lang="en-US" sz="1200" kern="1200" dirty="0" err="1" smtClean="0">
                <a:solidFill>
                  <a:schemeClr val="tx1"/>
                </a:solidFill>
                <a:effectLst/>
                <a:latin typeface="+mn-lt"/>
                <a:ea typeface="+mn-ea"/>
                <a:cs typeface="+mn-cs"/>
              </a:rPr>
              <a:t>european</a:t>
            </a:r>
            <a:r>
              <a:rPr lang="en-US" sz="1200" kern="1200" dirty="0" smtClean="0">
                <a:solidFill>
                  <a:schemeClr val="tx1"/>
                </a:solidFill>
                <a:effectLst/>
                <a:latin typeface="+mn-lt"/>
                <a:ea typeface="+mn-ea"/>
                <a:cs typeface="+mn-cs"/>
              </a:rPr>
              <a:t> transport area – towards a competitive and resource-efficient transport system. Available online at https://ec.europa.eu/transport/sites/transport/files/themes/strategies/doc/2011_white_paper/white-paper-illustrated-brochure_en.pdf, checked on 6/5/2019.</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European Environment Agency (2018): Final energy consumption by mode of transport. Available online at https://www.eea.europa.eu/data-and-maps/indicators/transport-final-energy-consumption-by-mode/assessment-9, checked on 6/17/2019.</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European Commission (2018): Multimodal Sustainable Transport: which role for the </a:t>
            </a:r>
            <a:r>
              <a:rPr lang="en-US" sz="1200" kern="1200" dirty="0" err="1" smtClean="0">
                <a:solidFill>
                  <a:schemeClr val="tx1"/>
                </a:solidFill>
                <a:effectLst/>
                <a:latin typeface="+mn-lt"/>
                <a:ea typeface="+mn-ea"/>
                <a:cs typeface="+mn-cs"/>
              </a:rPr>
              <a:t>internalisation</a:t>
            </a:r>
            <a:r>
              <a:rPr lang="en-US" sz="1200" kern="1200" dirty="0" smtClean="0">
                <a:solidFill>
                  <a:schemeClr val="tx1"/>
                </a:solidFill>
                <a:effectLst/>
                <a:latin typeface="+mn-lt"/>
                <a:ea typeface="+mn-ea"/>
                <a:cs typeface="+mn-cs"/>
              </a:rPr>
              <a:t> of external costs? Available online at https://ec.europa.eu/transport/sites/transport/files/2018-year-multimodality-external-costs-note.pdf, checked on 6/17/2019.</a:t>
            </a:r>
            <a:endParaRPr lang="en-US" sz="1200" dirty="0"/>
          </a:p>
        </p:txBody>
      </p:sp>
      <p:sp>
        <p:nvSpPr>
          <p:cNvPr id="4" name="Slide Number Placeholder 3"/>
          <p:cNvSpPr>
            <a:spLocks noGrp="1"/>
          </p:cNvSpPr>
          <p:nvPr>
            <p:ph type="sldNum" sz="quarter" idx="10"/>
          </p:nvPr>
        </p:nvSpPr>
        <p:spPr/>
        <p:txBody>
          <a:bodyPr/>
          <a:lstStyle/>
          <a:p>
            <a:fld id="{0EDFA6B0-5DC3-4D22-8E41-F7511E10BAE2}" type="slidenum">
              <a:rPr lang="en-US" smtClean="0"/>
              <a:t>5</a:t>
            </a:fld>
            <a:endParaRPr lang="en-US"/>
          </a:p>
        </p:txBody>
      </p:sp>
    </p:spTree>
    <p:extLst>
      <p:ext uri="{BB962C8B-B14F-4D97-AF65-F5344CB8AC3E}">
        <p14:creationId xmlns:p14="http://schemas.microsoft.com/office/powerpoint/2010/main" val="344458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The transport sector, as one of the main sources of CO2 emissions, is responsible for making a significant contribution to reducing emissions.  23% of global CO2 emissions are generated by the transport sector. This corresponds to almost one third of the total final energy consumption.  The EU has set itself ambitious goals to counteract this negative development. By 2050, greenhouse gas emissions are to be reduced by 60% compared with 1990 levels, thus contributing to limiting global warming to 2°C. As emissions actually increased by 27% between 1990 and 2009, the EU must achieve an overall reduction of 68% between 2009 and 2050.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European Commission's 2011 White Paper "Roadmap to a single European transport area – Towards a competitive and resource-efficient transport system" contains proposals for measures by the EU to make transport more sustainable in the future. The "rail" and "inland waterway" modes of transport are defined as sustainable modes of transport and a modal shift from road to inland waterway is being pursued. By 2030, 30% of road traffic with a distance of more than 300 km is to be shifted to rail or inland waterways, and by 2050 this figure will rise to 50%.  In addition to a shift in means, the use of alternative fuels is to be promoted and alternative means of transport developed to ensure a reduction in emissions by the transport sector.</a:t>
            </a:r>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pPr marL="0" algn="l" defTabSz="914400" rtl="0" eaLnBrk="1" latinLnBrk="0" hangingPunct="1"/>
            <a:r>
              <a:rPr lang="de-AT" sz="1200" kern="1200" dirty="0" err="1" smtClean="0">
                <a:solidFill>
                  <a:schemeClr val="tx1"/>
                </a:solidFill>
                <a:latin typeface="+mn-lt"/>
                <a:ea typeface="+mn-ea"/>
                <a:cs typeface="+mn-cs"/>
              </a:rPr>
              <a:t>Sources</a:t>
            </a:r>
            <a:r>
              <a:rPr lang="de-AT" sz="1200" kern="1200" dirty="0" smtClean="0">
                <a:solidFill>
                  <a:schemeClr val="tx1"/>
                </a:solidFill>
                <a:latin typeface="+mn-lt"/>
                <a:ea typeface="+mn-ea"/>
                <a:cs typeface="+mn-cs"/>
              </a:rPr>
              <a:t>:</a:t>
            </a:r>
          </a:p>
          <a:p>
            <a:pPr marL="0" algn="l" defTabSz="914400" rtl="0" eaLnBrk="1" latinLnBrk="0" hangingPunct="1"/>
            <a:r>
              <a:rPr lang="de-DE" sz="1200" kern="1200" dirty="0" smtClean="0">
                <a:solidFill>
                  <a:schemeClr val="tx1"/>
                </a:solidFill>
                <a:latin typeface="+mn-lt"/>
                <a:ea typeface="+mn-ea"/>
                <a:cs typeface="+mn-cs"/>
              </a:rPr>
              <a:t>Sims, R.; Schaeffer, R.; </a:t>
            </a:r>
            <a:r>
              <a:rPr lang="de-DE" sz="1200" kern="1200" dirty="0" err="1" smtClean="0">
                <a:solidFill>
                  <a:schemeClr val="tx1"/>
                </a:solidFill>
                <a:latin typeface="+mn-lt"/>
                <a:ea typeface="+mn-ea"/>
                <a:cs typeface="+mn-cs"/>
              </a:rPr>
              <a:t>Creutzig</a:t>
            </a:r>
            <a:r>
              <a:rPr lang="de-DE" sz="1200" kern="1200" dirty="0" smtClean="0">
                <a:solidFill>
                  <a:schemeClr val="tx1"/>
                </a:solidFill>
                <a:latin typeface="+mn-lt"/>
                <a:ea typeface="+mn-ea"/>
                <a:cs typeface="+mn-cs"/>
              </a:rPr>
              <a:t>, F.; Cruz-Núñez, X.; </a:t>
            </a:r>
            <a:r>
              <a:rPr lang="de-DE" sz="1200" kern="1200" dirty="0" err="1" smtClean="0">
                <a:solidFill>
                  <a:schemeClr val="tx1"/>
                </a:solidFill>
                <a:latin typeface="+mn-lt"/>
                <a:ea typeface="+mn-ea"/>
                <a:cs typeface="+mn-cs"/>
              </a:rPr>
              <a:t>D’Agosto</a:t>
            </a:r>
            <a:r>
              <a:rPr lang="de-DE" sz="1200" kern="1200" dirty="0" smtClean="0">
                <a:solidFill>
                  <a:schemeClr val="tx1"/>
                </a:solidFill>
                <a:latin typeface="+mn-lt"/>
                <a:ea typeface="+mn-ea"/>
                <a:cs typeface="+mn-cs"/>
              </a:rPr>
              <a:t>, M.; </a:t>
            </a:r>
            <a:r>
              <a:rPr lang="de-DE" sz="1200" kern="1200" dirty="0" err="1" smtClean="0">
                <a:solidFill>
                  <a:schemeClr val="tx1"/>
                </a:solidFill>
                <a:latin typeface="+mn-lt"/>
                <a:ea typeface="+mn-ea"/>
                <a:cs typeface="+mn-cs"/>
              </a:rPr>
              <a:t>Dimitriu</a:t>
            </a:r>
            <a:r>
              <a:rPr lang="de-DE" sz="1200" kern="1200" dirty="0" smtClean="0">
                <a:solidFill>
                  <a:schemeClr val="tx1"/>
                </a:solidFill>
                <a:latin typeface="+mn-lt"/>
                <a:ea typeface="+mn-ea"/>
                <a:cs typeface="+mn-cs"/>
              </a:rPr>
              <a:t>, D. et al. (2014): Transport. In O. Edenhofer, R. </a:t>
            </a:r>
            <a:r>
              <a:rPr lang="de-DE" sz="1200" kern="1200" dirty="0" err="1" smtClean="0">
                <a:solidFill>
                  <a:schemeClr val="tx1"/>
                </a:solidFill>
                <a:latin typeface="+mn-lt"/>
                <a:ea typeface="+mn-ea"/>
                <a:cs typeface="+mn-cs"/>
              </a:rPr>
              <a:t>Pichs-Madruga</a:t>
            </a:r>
            <a:r>
              <a:rPr lang="de-DE" sz="1200" kern="1200" dirty="0" smtClean="0">
                <a:solidFill>
                  <a:schemeClr val="tx1"/>
                </a:solidFill>
                <a:latin typeface="+mn-lt"/>
                <a:ea typeface="+mn-ea"/>
                <a:cs typeface="+mn-cs"/>
              </a:rPr>
              <a:t>, Y. </a:t>
            </a:r>
            <a:r>
              <a:rPr lang="de-DE" sz="1200" kern="1200" dirty="0" err="1" smtClean="0">
                <a:solidFill>
                  <a:schemeClr val="tx1"/>
                </a:solidFill>
                <a:latin typeface="+mn-lt"/>
                <a:ea typeface="+mn-ea"/>
                <a:cs typeface="+mn-cs"/>
              </a:rPr>
              <a:t>Sokona</a:t>
            </a:r>
            <a:r>
              <a:rPr lang="de-DE" sz="1200" kern="1200" dirty="0" smtClean="0">
                <a:solidFill>
                  <a:schemeClr val="tx1"/>
                </a:solidFill>
                <a:latin typeface="+mn-lt"/>
                <a:ea typeface="+mn-ea"/>
                <a:cs typeface="+mn-cs"/>
              </a:rPr>
              <a:t>, E. </a:t>
            </a:r>
            <a:r>
              <a:rPr lang="de-DE" sz="1200" kern="1200" dirty="0" err="1" smtClean="0">
                <a:solidFill>
                  <a:schemeClr val="tx1"/>
                </a:solidFill>
                <a:latin typeface="+mn-lt"/>
                <a:ea typeface="+mn-ea"/>
                <a:cs typeface="+mn-cs"/>
              </a:rPr>
              <a:t>Farahani</a:t>
            </a:r>
            <a:r>
              <a:rPr lang="de-DE" sz="1200" kern="1200" dirty="0" smtClean="0">
                <a:solidFill>
                  <a:schemeClr val="tx1"/>
                </a:solidFill>
                <a:latin typeface="+mn-lt"/>
                <a:ea typeface="+mn-ea"/>
                <a:cs typeface="+mn-cs"/>
              </a:rPr>
              <a:t>, S. </a:t>
            </a:r>
            <a:r>
              <a:rPr lang="de-DE" sz="1200" kern="1200" dirty="0" err="1" smtClean="0">
                <a:solidFill>
                  <a:schemeClr val="tx1"/>
                </a:solidFill>
                <a:latin typeface="+mn-lt"/>
                <a:ea typeface="+mn-ea"/>
                <a:cs typeface="+mn-cs"/>
              </a:rPr>
              <a:t>Kadner</a:t>
            </a:r>
            <a:r>
              <a:rPr lang="de-DE" sz="1200" kern="1200" dirty="0" smtClean="0">
                <a:solidFill>
                  <a:schemeClr val="tx1"/>
                </a:solidFill>
                <a:latin typeface="+mn-lt"/>
                <a:ea typeface="+mn-ea"/>
                <a:cs typeface="+mn-cs"/>
              </a:rPr>
              <a:t>, K. </a:t>
            </a:r>
            <a:r>
              <a:rPr lang="de-DE" sz="1200" kern="1200" dirty="0" err="1" smtClean="0">
                <a:solidFill>
                  <a:schemeClr val="tx1"/>
                </a:solidFill>
                <a:latin typeface="+mn-lt"/>
                <a:ea typeface="+mn-ea"/>
                <a:cs typeface="+mn-cs"/>
              </a:rPr>
              <a:t>Seyboth</a:t>
            </a:r>
            <a:r>
              <a:rPr lang="de-DE" sz="1200" kern="1200" dirty="0" smtClean="0">
                <a:solidFill>
                  <a:schemeClr val="tx1"/>
                </a:solidFill>
                <a:latin typeface="+mn-lt"/>
                <a:ea typeface="+mn-ea"/>
                <a:cs typeface="+mn-cs"/>
              </a:rPr>
              <a:t> et al. (Eds.): </a:t>
            </a:r>
            <a:r>
              <a:rPr lang="de-DE" sz="1200" kern="1200" dirty="0" err="1" smtClean="0">
                <a:solidFill>
                  <a:schemeClr val="tx1"/>
                </a:solidFill>
                <a:latin typeface="+mn-lt"/>
                <a:ea typeface="+mn-ea"/>
                <a:cs typeface="+mn-cs"/>
              </a:rPr>
              <a:t>Climate</a:t>
            </a:r>
            <a:r>
              <a:rPr lang="de-DE" sz="1200" kern="1200" dirty="0" smtClean="0">
                <a:solidFill>
                  <a:schemeClr val="tx1"/>
                </a:solidFill>
                <a:latin typeface="+mn-lt"/>
                <a:ea typeface="+mn-ea"/>
                <a:cs typeface="+mn-cs"/>
              </a:rPr>
              <a:t> Change 2014: </a:t>
            </a:r>
            <a:r>
              <a:rPr lang="de-DE" sz="1200" kern="1200" dirty="0" err="1" smtClean="0">
                <a:solidFill>
                  <a:schemeClr val="tx1"/>
                </a:solidFill>
                <a:latin typeface="+mn-lt"/>
                <a:ea typeface="+mn-ea"/>
                <a:cs typeface="+mn-cs"/>
              </a:rPr>
              <a:t>Mitigation</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of</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Climate</a:t>
            </a:r>
            <a:r>
              <a:rPr lang="de-DE" sz="1200" kern="1200" dirty="0" smtClean="0">
                <a:solidFill>
                  <a:schemeClr val="tx1"/>
                </a:solidFill>
                <a:latin typeface="+mn-lt"/>
                <a:ea typeface="+mn-ea"/>
                <a:cs typeface="+mn-cs"/>
              </a:rPr>
              <a:t> Change. </a:t>
            </a:r>
            <a:r>
              <a:rPr lang="de-DE" sz="1200" kern="1200" dirty="0" err="1" smtClean="0">
                <a:solidFill>
                  <a:schemeClr val="tx1"/>
                </a:solidFill>
                <a:latin typeface="+mn-lt"/>
                <a:ea typeface="+mn-ea"/>
                <a:cs typeface="+mn-cs"/>
              </a:rPr>
              <a:t>Contribution</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of</a:t>
            </a:r>
            <a:r>
              <a:rPr lang="de-DE" sz="1200" kern="1200" dirty="0" smtClean="0">
                <a:solidFill>
                  <a:schemeClr val="tx1"/>
                </a:solidFill>
                <a:latin typeface="+mn-lt"/>
                <a:ea typeface="+mn-ea"/>
                <a:cs typeface="+mn-cs"/>
              </a:rPr>
              <a:t> Working Group III </a:t>
            </a:r>
            <a:r>
              <a:rPr lang="de-DE" sz="1200" kern="1200" dirty="0" err="1" smtClean="0">
                <a:solidFill>
                  <a:schemeClr val="tx1"/>
                </a:solidFill>
                <a:latin typeface="+mn-lt"/>
                <a:ea typeface="+mn-ea"/>
                <a:cs typeface="+mn-cs"/>
              </a:rPr>
              <a:t>to</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the</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Fifth</a:t>
            </a:r>
            <a:r>
              <a:rPr lang="de-DE" sz="1200" kern="1200" dirty="0" smtClean="0">
                <a:solidFill>
                  <a:schemeClr val="tx1"/>
                </a:solidFill>
                <a:latin typeface="+mn-lt"/>
                <a:ea typeface="+mn-ea"/>
                <a:cs typeface="+mn-cs"/>
              </a:rPr>
              <a:t> Assessment Report </a:t>
            </a:r>
            <a:r>
              <a:rPr lang="de-DE" sz="1200" kern="1200" dirty="0" err="1" smtClean="0">
                <a:solidFill>
                  <a:schemeClr val="tx1"/>
                </a:solidFill>
                <a:latin typeface="+mn-lt"/>
                <a:ea typeface="+mn-ea"/>
                <a:cs typeface="+mn-cs"/>
              </a:rPr>
              <a:t>of</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the</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Intergovernmental</a:t>
            </a:r>
            <a:r>
              <a:rPr lang="de-DE" sz="1200" kern="1200" dirty="0" smtClean="0">
                <a:solidFill>
                  <a:schemeClr val="tx1"/>
                </a:solidFill>
                <a:latin typeface="+mn-lt"/>
                <a:ea typeface="+mn-ea"/>
                <a:cs typeface="+mn-cs"/>
              </a:rPr>
              <a:t> Panel on </a:t>
            </a:r>
            <a:r>
              <a:rPr lang="de-DE" sz="1200" kern="1200" dirty="0" err="1" smtClean="0">
                <a:solidFill>
                  <a:schemeClr val="tx1"/>
                </a:solidFill>
                <a:latin typeface="+mn-lt"/>
                <a:ea typeface="+mn-ea"/>
                <a:cs typeface="+mn-cs"/>
              </a:rPr>
              <a:t>Climate</a:t>
            </a:r>
            <a:r>
              <a:rPr lang="de-DE" sz="1200" kern="1200" dirty="0" smtClean="0">
                <a:solidFill>
                  <a:schemeClr val="tx1"/>
                </a:solidFill>
                <a:latin typeface="+mn-lt"/>
                <a:ea typeface="+mn-ea"/>
                <a:cs typeface="+mn-cs"/>
              </a:rPr>
              <a:t> Change. Cambridge, United </a:t>
            </a:r>
            <a:r>
              <a:rPr lang="de-DE" sz="1200" kern="1200" dirty="0" err="1" smtClean="0">
                <a:solidFill>
                  <a:schemeClr val="tx1"/>
                </a:solidFill>
                <a:latin typeface="+mn-lt"/>
                <a:ea typeface="+mn-ea"/>
                <a:cs typeface="+mn-cs"/>
              </a:rPr>
              <a:t>Kingdom</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and</a:t>
            </a:r>
            <a:r>
              <a:rPr lang="de-DE" sz="1200" kern="1200" dirty="0" smtClean="0">
                <a:solidFill>
                  <a:schemeClr val="tx1"/>
                </a:solidFill>
                <a:latin typeface="+mn-lt"/>
                <a:ea typeface="+mn-ea"/>
                <a:cs typeface="+mn-cs"/>
              </a:rPr>
              <a:t> New York, NY, USA: Cambridge University Press. </a:t>
            </a:r>
            <a:r>
              <a:rPr lang="de-DE" sz="1200" kern="1200" dirty="0" err="1" smtClean="0">
                <a:solidFill>
                  <a:schemeClr val="tx1"/>
                </a:solidFill>
                <a:latin typeface="+mn-lt"/>
                <a:ea typeface="+mn-ea"/>
                <a:cs typeface="+mn-cs"/>
              </a:rPr>
              <a:t>Available</a:t>
            </a:r>
            <a:r>
              <a:rPr lang="de-DE" sz="1200" kern="1200" dirty="0" smtClean="0">
                <a:solidFill>
                  <a:schemeClr val="tx1"/>
                </a:solidFill>
                <a:latin typeface="+mn-lt"/>
                <a:ea typeface="+mn-ea"/>
                <a:cs typeface="+mn-cs"/>
              </a:rPr>
              <a:t> online at https://www.ipcc.ch/site/assets/uploads/2018/02/ipcc_wg3_ar5_full.pdf, </a:t>
            </a:r>
            <a:r>
              <a:rPr lang="de-DE" sz="1200" kern="1200" dirty="0" err="1" smtClean="0">
                <a:solidFill>
                  <a:schemeClr val="tx1"/>
                </a:solidFill>
                <a:latin typeface="+mn-lt"/>
                <a:ea typeface="+mn-ea"/>
                <a:cs typeface="+mn-cs"/>
              </a:rPr>
              <a:t>checked</a:t>
            </a:r>
            <a:r>
              <a:rPr lang="de-DE" sz="1200" kern="1200" dirty="0" smtClean="0">
                <a:solidFill>
                  <a:schemeClr val="tx1"/>
                </a:solidFill>
                <a:latin typeface="+mn-lt"/>
                <a:ea typeface="+mn-ea"/>
                <a:cs typeface="+mn-cs"/>
              </a:rPr>
              <a:t> on 6/17/2019.</a:t>
            </a:r>
          </a:p>
          <a:p>
            <a:pPr marL="0" algn="l" defTabSz="914400" rtl="0" eaLnBrk="1" latinLnBrk="0" hangingPunct="1"/>
            <a:r>
              <a:rPr lang="en-US" sz="1200" kern="1200" dirty="0" smtClean="0">
                <a:solidFill>
                  <a:schemeClr val="tx1"/>
                </a:solidFill>
                <a:latin typeface="+mn-lt"/>
                <a:ea typeface="+mn-ea"/>
                <a:cs typeface="+mn-cs"/>
              </a:rPr>
              <a:t>European Commission (2011): White paper on transport. White paper on transport. Roadmap to a single </a:t>
            </a:r>
            <a:r>
              <a:rPr lang="en-US" sz="1200" kern="1200" dirty="0" err="1" smtClean="0">
                <a:solidFill>
                  <a:schemeClr val="tx1"/>
                </a:solidFill>
                <a:latin typeface="+mn-lt"/>
                <a:ea typeface="+mn-ea"/>
                <a:cs typeface="+mn-cs"/>
              </a:rPr>
              <a:t>european</a:t>
            </a:r>
            <a:r>
              <a:rPr lang="en-US" sz="1200" kern="1200" dirty="0" smtClean="0">
                <a:solidFill>
                  <a:schemeClr val="tx1"/>
                </a:solidFill>
                <a:latin typeface="+mn-lt"/>
                <a:ea typeface="+mn-ea"/>
                <a:cs typeface="+mn-cs"/>
              </a:rPr>
              <a:t> transport area – towards a competitive and resource-efficient transport system. Available online at https://ec.europa.eu/transport/sites/transport/files/themes/strategies/doc/2011_white_paper/white-paper-illustrated-brochure_en.pdf, checked on 6/5/2019.</a:t>
            </a:r>
            <a:endParaRPr lang="de-DE" sz="1200"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0EDFA6B0-5DC3-4D22-8E41-F7511E10BAE2}" type="slidenum">
              <a:rPr lang="en-US" smtClean="0"/>
              <a:t>6</a:t>
            </a:fld>
            <a:endParaRPr lang="en-US"/>
          </a:p>
        </p:txBody>
      </p:sp>
    </p:spTree>
    <p:extLst>
      <p:ext uri="{BB962C8B-B14F-4D97-AF65-F5344CB8AC3E}">
        <p14:creationId xmlns:p14="http://schemas.microsoft.com/office/powerpoint/2010/main" val="2743423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percentage of global CO2 emissions are generated by the transport sector?</a:t>
            </a:r>
            <a:br>
              <a:rPr lang="en-US" dirty="0" smtClean="0"/>
            </a:br>
            <a:r>
              <a:rPr lang="en-US" dirty="0" smtClean="0"/>
              <a:t>Answer: 23%</a:t>
            </a:r>
            <a:br>
              <a:rPr lang="en-US" dirty="0" smtClean="0"/>
            </a:br>
            <a:r>
              <a:rPr lang="en-US" dirty="0" smtClean="0"/>
              <a:t/>
            </a:r>
            <a:br>
              <a:rPr lang="en-US" dirty="0" smtClean="0"/>
            </a:br>
            <a:r>
              <a:rPr lang="en-US" dirty="0" smtClean="0"/>
              <a:t>Source: https://pixabay.com/photos/about-diesel-exhaust-car-scandal-3538412/</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49997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728967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term "platooning" comes from the military sector and can also be described as a "truck convoy" or "networked columns". "Platooning" works like a classic freight train, only that no wagons but trucks are attached to each other. The individual trucks are networked with each other using innovative technologies (WLAN, GPS, Wi-Fi, etc.) and equipped with the latest systems (e.g. automatic braking systems, lane departure warning systems or distance regulators). The driving behaviour of the truck train is controlled by the first truck. The vehicles travel at a speed of about 80 km/h at a constant distance of about 5 m. The concept operates based on the fact that 10 trucks can be part of such a train, and, in the long run, that not only a network between the vehicles, but also with the infrastructure is to be made possible. The autonomous driving of trucks forms an important basis for this. The small distance between the vehicles reduces air resistance and thus enables fuel and emission savings of up to 20%.  In addition, more efficient use of motorway space is achieved and traffic congestion is reduced due to the even speed.</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a:t>
            </a:r>
          </a:p>
          <a:p>
            <a:r>
              <a:rPr lang="en-US" sz="1200" kern="1200" dirty="0" smtClean="0">
                <a:solidFill>
                  <a:schemeClr val="tx1"/>
                </a:solidFill>
                <a:effectLst/>
                <a:latin typeface="+mn-lt"/>
                <a:ea typeface="+mn-ea"/>
                <a:cs typeface="+mn-cs"/>
              </a:rPr>
              <a:t>European Truck Platooning Challenge: What is Truck Platooning? - EU Truck Platoon Challenge. Available online at https://www.eutruckplatooning.com/About/default.aspx, checked on 6/19/2019.</a:t>
            </a:r>
          </a:p>
          <a:p>
            <a:endParaRPr lang="en-US" sz="1200" kern="1200" dirty="0" smtClean="0">
              <a:solidFill>
                <a:schemeClr val="tx1"/>
              </a:solidFill>
              <a:effectLst/>
              <a:latin typeface="+mn-lt"/>
              <a:ea typeface="+mn-ea"/>
              <a:cs typeface="+mn-cs"/>
            </a:endParaRPr>
          </a:p>
          <a:p>
            <a:r>
              <a:rPr lang="de-AT" sz="1200" b="1" dirty="0" smtClean="0"/>
              <a:t>Picture</a:t>
            </a:r>
            <a:r>
              <a:rPr lang="de-AT" sz="1200" b="1" baseline="0" dirty="0" smtClean="0"/>
              <a:t> </a:t>
            </a:r>
            <a:r>
              <a:rPr lang="de-AT" sz="1200" b="1" baseline="0" dirty="0" err="1" smtClean="0"/>
              <a:t>source</a:t>
            </a:r>
            <a:r>
              <a:rPr lang="de-AT" sz="1200" b="1" baseline="0" dirty="0" smtClean="0"/>
              <a:t>:</a:t>
            </a:r>
            <a:r>
              <a:rPr lang="de-AT" sz="1200" b="1" dirty="0" smtClean="0"/>
              <a:t>:</a:t>
            </a:r>
            <a:r>
              <a:rPr lang="en-US" sz="1200" dirty="0" smtClean="0"/>
              <a:t> </a:t>
            </a:r>
            <a:r>
              <a:rPr lang="de-AT" sz="1200" dirty="0" smtClean="0"/>
              <a:t>RSGB Limited (2014): </a:t>
            </a:r>
            <a:r>
              <a:rPr lang="de-AT" sz="1200" dirty="0" err="1" smtClean="0"/>
              <a:t>DfT</a:t>
            </a:r>
            <a:r>
              <a:rPr lang="de-AT" sz="1200" dirty="0" smtClean="0"/>
              <a:t> </a:t>
            </a:r>
            <a:r>
              <a:rPr lang="de-AT" sz="1200" dirty="0" err="1" smtClean="0"/>
              <a:t>commissions</a:t>
            </a:r>
            <a:r>
              <a:rPr lang="de-AT" sz="1200" dirty="0" smtClean="0"/>
              <a:t> ‘</a:t>
            </a:r>
            <a:r>
              <a:rPr lang="de-AT" sz="1200" dirty="0" err="1" smtClean="0"/>
              <a:t>platooning</a:t>
            </a:r>
            <a:r>
              <a:rPr lang="de-AT" sz="1200" dirty="0" smtClean="0"/>
              <a:t>’ </a:t>
            </a:r>
            <a:r>
              <a:rPr lang="de-AT" sz="1200" dirty="0" err="1" smtClean="0"/>
              <a:t>study</a:t>
            </a:r>
            <a:r>
              <a:rPr lang="de-AT" sz="1200" dirty="0" smtClean="0"/>
              <a:t>.</a:t>
            </a:r>
            <a:r>
              <a:rPr lang="de-AT" sz="1200" baseline="0" dirty="0" smtClean="0"/>
              <a:t> URL: </a:t>
            </a:r>
            <a:r>
              <a:rPr lang="de-AT" sz="1200" dirty="0" smtClean="0"/>
              <a:t>http://roadsafetygb.org.uk/news/n-a-3301 [20.05.2019]</a:t>
            </a:r>
            <a:endParaRPr lang="en-US" sz="1200" dirty="0"/>
          </a:p>
        </p:txBody>
      </p:sp>
      <p:sp>
        <p:nvSpPr>
          <p:cNvPr id="4" name="Slide Number Placeholder 3"/>
          <p:cNvSpPr>
            <a:spLocks noGrp="1"/>
          </p:cNvSpPr>
          <p:nvPr>
            <p:ph type="sldNum" sz="quarter" idx="10"/>
          </p:nvPr>
        </p:nvSpPr>
        <p:spPr/>
        <p:txBody>
          <a:bodyPr/>
          <a:lstStyle/>
          <a:p>
            <a:fld id="{0EDFA6B0-5DC3-4D22-8E41-F7511E10BAE2}" type="slidenum">
              <a:rPr lang="en-US" smtClean="0"/>
              <a:t>9</a:t>
            </a:fld>
            <a:endParaRPr lang="en-US"/>
          </a:p>
        </p:txBody>
      </p:sp>
    </p:spTree>
    <p:extLst>
      <p:ext uri="{BB962C8B-B14F-4D97-AF65-F5344CB8AC3E}">
        <p14:creationId xmlns:p14="http://schemas.microsoft.com/office/powerpoint/2010/main" val="100741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accent1"/>
                </a:solidFill>
                <a:latin typeface="+mj-lt"/>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2420A945-DE7A-412C-AA2C-5248D6F31DDF}" type="datetime7">
              <a:rPr lang="de-DE" smtClean="0"/>
              <a:t>Aug-19</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‹Nr.›</a:t>
            </a:fld>
            <a:endParaRPr lang="de-AT" dirty="0"/>
          </a:p>
        </p:txBody>
      </p:sp>
      <p:cxnSp>
        <p:nvCxnSpPr>
          <p:cNvPr id="8" name="Straight Connector 7"/>
          <p:cNvCxnSpPr/>
          <p:nvPr userDrawn="1"/>
        </p:nvCxnSpPr>
        <p:spPr>
          <a:xfrm>
            <a:off x="685800" y="3398520"/>
            <a:ext cx="7848600" cy="1588"/>
          </a:xfrm>
          <a:prstGeom prst="line">
            <a:avLst/>
          </a:prstGeom>
          <a:ln w="28575">
            <a:solidFill>
              <a:srgbClr val="92D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58CCFD-0186-4EED-98F8-CB74F878E417}"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578A94-9312-426F-982C-F0CB91424F17}"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A459AC-E033-4E48-B6E6-A41111AFBD07}"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8D53E3-C2D9-4B1F-8715-01E89BCF3A80}"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3868927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74AA2E8-FA4B-45C9-9C9E-40409E7C68A1}"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92D050"/>
              </a:buClr>
              <a:defRPr/>
            </a:lvl1pPr>
            <a:lvl2pPr>
              <a:buClr>
                <a:srgbClr val="92D050"/>
              </a:buClr>
              <a:defRPr/>
            </a:lvl2pPr>
            <a:lvl3pPr>
              <a:buClr>
                <a:srgbClr val="92D050"/>
              </a:buClr>
              <a:defRPr/>
            </a:lvl3pPr>
            <a:lvl4pPr>
              <a:buClr>
                <a:srgbClr val="92D050"/>
              </a:buClr>
              <a:defRPr/>
            </a:lvl4pPr>
            <a:lvl5pPr>
              <a:buClr>
                <a:srgbClr val="92D05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0C6CC5-D769-42EF-BD49-D7E5DE07B5D4}" type="datetime7">
              <a:rPr lang="de-DE" smtClean="0">
                <a:solidFill>
                  <a:prstClr val="black"/>
                </a:solidFill>
              </a:rPr>
              <a:t>Aug-19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65ECA88-A1BE-48D7-A399-3859B651142F}"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642AE0-FABF-494C-8114-6678CC27F463}" type="datetime7">
              <a:rPr lang="de-DE" smtClean="0">
                <a:solidFill>
                  <a:prstClr val="white"/>
                </a:solidFill>
              </a:rPr>
              <a:t>Aug-19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8EFE5A1-2FD0-49AA-A50A-D195E2A6ADF9}" type="datetime7">
              <a:rPr lang="de-DE" smtClean="0">
                <a:solidFill>
                  <a:prstClr val="white"/>
                </a:solidFill>
              </a:rPr>
              <a:t>Aug-19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1BF87-BFB6-4B99-904D-3EC787A81E5D}" type="datetime7">
              <a:rPr lang="de-DE" smtClean="0">
                <a:solidFill>
                  <a:prstClr val="white"/>
                </a:solidFill>
              </a:rPr>
              <a:t>Aug-19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3EDB7-6E2C-4F3C-B73B-83D5AF25D4A0}" type="datetime7">
              <a:rPr lang="de-DE" smtClean="0"/>
              <a:t>Aug-19</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‹Nr.›</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687" r:id="rId2"/>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4EA701C3-84C2-4A30-A51F-1D873A00160D}" type="datetime7">
              <a:rPr lang="de-DE" smtClean="0">
                <a:solidFill>
                  <a:prstClr val="white"/>
                </a:solidFill>
              </a:rPr>
              <a:t>Aug-19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accent1"/>
          </a:solidFill>
          <a:latin typeface="+mj-lt"/>
          <a:ea typeface="+mj-ea"/>
          <a:cs typeface="+mj-cs"/>
        </a:defRPr>
      </a:lvl1pPr>
    </p:titleStyle>
    <p:body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rewway.at/en/teaching-materials/bundle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youtube.com/watch?v=Z5cTxSjjEXI"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time_continue=4&amp;v=OB90s3B0V20"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QLFQlraM5tg"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hyperlink" Target="https://www.youtube.com/watch?v=lWo6LscqSG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ww.youtube.com/watch?v=r11X-zMF_pc" TargetMode="Externa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hyperlink" Target="https://www.youtube.com/watch?v=5cBEFK70FCU"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notesSlide" Target="../notesSlides/notesSlide34.xml"/><Relationship Id="rId7"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8.png"/><Relationship Id="rId11" Type="http://schemas.openxmlformats.org/officeDocument/2006/relationships/image" Target="../media/image42.emf"/><Relationship Id="rId5" Type="http://schemas.openxmlformats.org/officeDocument/2006/relationships/image" Target="../media/image37.png"/><Relationship Id="rId10"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5.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video" Target="https://www.youtube.com/embed/4vc7XoEYUs8" TargetMode="Externa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reroad.at/de/lehrmittel/pakete/trends-im-strassenguterverkehr/"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2276872"/>
            <a:ext cx="7772400" cy="1470025"/>
          </a:xfrm>
        </p:spPr>
        <p:txBody>
          <a:bodyPr>
            <a:normAutofit/>
          </a:bodyPr>
          <a:lstStyle/>
          <a:p>
            <a:r>
              <a:rPr lang="en-GB" sz="3200" b="1" cap="none" dirty="0" smtClean="0">
                <a:solidFill>
                  <a:schemeClr val="tx1">
                    <a:lumMod val="75000"/>
                    <a:lumOff val="25000"/>
                  </a:schemeClr>
                </a:solidFill>
              </a:rPr>
              <a:t>Future Trends in Freight Transport</a:t>
            </a:r>
            <a:endParaRPr lang="en-GB" sz="3200" b="1" cap="none" dirty="0">
              <a:solidFill>
                <a:schemeClr val="tx1">
                  <a:lumMod val="75000"/>
                  <a:lumOff val="25000"/>
                </a:schemeClr>
              </a:solidFill>
            </a:endParaRPr>
          </a:p>
        </p:txBody>
      </p:sp>
      <p:pic>
        <p:nvPicPr>
          <p:cNvPr id="1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2000" y="746634"/>
            <a:ext cx="3240000" cy="1518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descr="C:\Users\p41662\AppData\Local\Microsoft\Windows\Temporary Internet Files\Content.Outlook\VDWGJMU4\RZ-Logo-Logistikum-hoch-cmyk-2000x2000px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5486179"/>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5590431"/>
            <a:ext cx="2013992" cy="752606"/>
          </a:xfrm>
          <a:prstGeom prst="rect">
            <a:avLst/>
          </a:prstGeom>
        </p:spPr>
      </p:pic>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5560401"/>
            <a:ext cx="1302487" cy="715652"/>
          </a:xfrm>
          <a:prstGeom prst="rect">
            <a:avLst/>
          </a:prstGeom>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771" y="5590431"/>
            <a:ext cx="1599300" cy="727200"/>
          </a:xfrm>
          <a:prstGeom prst="rect">
            <a:avLst/>
          </a:prstGeom>
        </p:spPr>
      </p:pic>
    </p:spTree>
    <p:extLst>
      <p:ext uri="{BB962C8B-B14F-4D97-AF65-F5344CB8AC3E}">
        <p14:creationId xmlns:p14="http://schemas.microsoft.com/office/powerpoint/2010/main" val="2179241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147248" cy="990600"/>
          </a:xfrm>
        </p:spPr>
        <p:txBody>
          <a:bodyPr/>
          <a:lstStyle/>
          <a:p>
            <a:r>
              <a:rPr lang="en-GB" b="1" dirty="0" smtClean="0">
                <a:solidFill>
                  <a:schemeClr val="tx1"/>
                </a:solidFill>
              </a:rPr>
              <a:t>Automated driving: Autonomous cargo ships </a:t>
            </a:r>
            <a:endParaRPr lang="en-GB" b="1" dirty="0">
              <a:solidFill>
                <a:schemeClr val="tx1"/>
              </a:solidFill>
            </a:endParaRPr>
          </a:p>
        </p:txBody>
      </p:sp>
      <p:sp>
        <p:nvSpPr>
          <p:cNvPr id="3" name="Textplatzhalter 2"/>
          <p:cNvSpPr>
            <a:spLocks noGrp="1"/>
          </p:cNvSpPr>
          <p:nvPr>
            <p:ph idx="1"/>
          </p:nvPr>
        </p:nvSpPr>
        <p:spPr>
          <a:xfrm>
            <a:off x="457200" y="1700808"/>
            <a:ext cx="4402832" cy="4776192"/>
          </a:xfrm>
        </p:spPr>
        <p:txBody>
          <a:bodyPr>
            <a:normAutofit/>
          </a:bodyPr>
          <a:lstStyle/>
          <a:p>
            <a:pPr marL="285750" indent="-285750">
              <a:spcBef>
                <a:spcPts val="408"/>
              </a:spcBef>
              <a:spcAft>
                <a:spcPts val="300"/>
              </a:spcAft>
              <a:buSzPct val="100000"/>
            </a:pPr>
            <a:r>
              <a:rPr lang="en-GB" sz="2000" dirty="0" smtClean="0">
                <a:solidFill>
                  <a:schemeClr val="tx1"/>
                </a:solidFill>
              </a:rPr>
              <a:t>Autonomous navigation is also seen as an opportunity for inland and ocean shipping</a:t>
            </a:r>
          </a:p>
          <a:p>
            <a:pPr marL="285750" indent="-285750">
              <a:spcBef>
                <a:spcPts val="408"/>
              </a:spcBef>
              <a:spcAft>
                <a:spcPts val="300"/>
              </a:spcAft>
              <a:buSzPct val="100000"/>
              <a:buFont typeface="Arial" panose="020B0604020202020204" pitchFamily="34" charset="0"/>
              <a:buChar char="•"/>
            </a:pPr>
            <a:r>
              <a:rPr lang="en-GB" sz="2000" dirty="0" smtClean="0">
                <a:solidFill>
                  <a:schemeClr val="tx1"/>
                </a:solidFill>
              </a:rPr>
              <a:t>First major project funded by the </a:t>
            </a:r>
            <a:br>
              <a:rPr lang="en-GB" sz="2000" dirty="0" smtClean="0">
                <a:solidFill>
                  <a:schemeClr val="tx1"/>
                </a:solidFill>
              </a:rPr>
            </a:br>
            <a:r>
              <a:rPr lang="en-GB" sz="2000" dirty="0" smtClean="0">
                <a:solidFill>
                  <a:schemeClr val="tx1"/>
                </a:solidFill>
              </a:rPr>
              <a:t>EU in 2018</a:t>
            </a:r>
          </a:p>
          <a:p>
            <a:pPr marL="285750" indent="-285750">
              <a:spcBef>
                <a:spcPts val="408"/>
              </a:spcBef>
              <a:spcAft>
                <a:spcPts val="300"/>
              </a:spcAft>
              <a:buSzPct val="100000"/>
              <a:buFont typeface="Arial" panose="020B0604020202020204" pitchFamily="34" charset="0"/>
              <a:buChar char="•"/>
            </a:pPr>
            <a:r>
              <a:rPr lang="en-GB" sz="2000" dirty="0" smtClean="0">
                <a:solidFill>
                  <a:schemeClr val="tx1"/>
                </a:solidFill>
              </a:rPr>
              <a:t>Possibility for </a:t>
            </a:r>
            <a:r>
              <a:rPr lang="en-GB" sz="2000" dirty="0">
                <a:solidFill>
                  <a:schemeClr val="tx1"/>
                </a:solidFill>
              </a:rPr>
              <a:t>S</a:t>
            </a:r>
            <a:r>
              <a:rPr lang="en-GB" sz="2000" dirty="0" smtClean="0">
                <a:solidFill>
                  <a:schemeClr val="tx1"/>
                </a:solidFill>
              </a:rPr>
              <a:t>hip Platooning</a:t>
            </a:r>
          </a:p>
          <a:p>
            <a:pPr marL="285750" indent="-285750">
              <a:spcBef>
                <a:spcPts val="408"/>
              </a:spcBef>
              <a:buSzPct val="100000"/>
              <a:buFont typeface="Arial" panose="020B0604020202020204" pitchFamily="34" charset="0"/>
              <a:buChar char="•"/>
            </a:pPr>
            <a:r>
              <a:rPr lang="en-GB" sz="2000" dirty="0" smtClean="0">
                <a:solidFill>
                  <a:schemeClr val="tx1"/>
                </a:solidFill>
              </a:rPr>
              <a:t>Objective:</a:t>
            </a:r>
          </a:p>
          <a:p>
            <a:pPr lvl="1">
              <a:spcBef>
                <a:spcPts val="408"/>
              </a:spcBef>
              <a:buSzPct val="100000"/>
              <a:buFont typeface="Symbol" panose="05050102010706020507" pitchFamily="18" charset="2"/>
              <a:buChar char="-"/>
            </a:pPr>
            <a:r>
              <a:rPr lang="en-GB" sz="1600" dirty="0" smtClean="0">
                <a:solidFill>
                  <a:schemeClr val="tx1"/>
                </a:solidFill>
              </a:rPr>
              <a:t>Phase 1: Remote-controlled vessel (by 2020)</a:t>
            </a:r>
          </a:p>
          <a:p>
            <a:pPr lvl="1">
              <a:spcBef>
                <a:spcPts val="408"/>
              </a:spcBef>
              <a:buSzPct val="100000"/>
              <a:buFont typeface="Symbol" panose="05050102010706020507" pitchFamily="18" charset="2"/>
              <a:buChar char="-"/>
            </a:pPr>
            <a:r>
              <a:rPr lang="en-GB" sz="1600" dirty="0" smtClean="0">
                <a:solidFill>
                  <a:schemeClr val="tx1"/>
                </a:solidFill>
              </a:rPr>
              <a:t>Phase 2: Autonomous ship (by 2025)</a:t>
            </a:r>
            <a:endParaRPr lang="en-GB" sz="1600" dirty="0">
              <a:solidFill>
                <a:schemeClr val="tx1"/>
              </a:solidFill>
            </a:endParaRPr>
          </a:p>
        </p:txBody>
      </p:sp>
      <p:sp>
        <p:nvSpPr>
          <p:cNvPr id="8" name="Rechteck 7"/>
          <p:cNvSpPr/>
          <p:nvPr/>
        </p:nvSpPr>
        <p:spPr>
          <a:xfrm>
            <a:off x="5941324" y="4519792"/>
            <a:ext cx="2075693" cy="230832"/>
          </a:xfrm>
          <a:prstGeom prst="rect">
            <a:avLst/>
          </a:prstGeom>
        </p:spPr>
        <p:txBody>
          <a:bodyPr wrap="square">
            <a:spAutoFit/>
          </a:bodyPr>
          <a:lstStyle/>
          <a:p>
            <a:pPr algn="ctr"/>
            <a:r>
              <a:rPr lang="de-AT" sz="900" dirty="0" smtClean="0"/>
              <a:t>Source: Rolls Royce 2016</a:t>
            </a:r>
            <a:endParaRPr lang="de-AT" sz="900" dirty="0"/>
          </a:p>
        </p:txBody>
      </p:sp>
      <p:sp>
        <p:nvSpPr>
          <p:cNvPr id="10" name="Rechteck 7"/>
          <p:cNvSpPr/>
          <p:nvPr/>
        </p:nvSpPr>
        <p:spPr>
          <a:xfrm>
            <a:off x="386470" y="5673442"/>
            <a:ext cx="8371060" cy="707886"/>
          </a:xfrm>
          <a:prstGeom prst="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r>
              <a:rPr lang="en-GB" sz="2000" dirty="0" smtClean="0">
                <a:solidFill>
                  <a:schemeClr val="tx1"/>
                </a:solidFill>
                <a:sym typeface="Wingdings" panose="05000000000000000000" pitchFamily="2" charset="2"/>
              </a:rPr>
              <a:t>Further information on technical </a:t>
            </a:r>
            <a:r>
              <a:rPr lang="en-GB" sz="2000" dirty="0" err="1" smtClean="0">
                <a:solidFill>
                  <a:schemeClr val="tx1"/>
                </a:solidFill>
                <a:sym typeface="Wingdings" panose="05000000000000000000" pitchFamily="2" charset="2"/>
              </a:rPr>
              <a:t>optimsations</a:t>
            </a:r>
            <a:r>
              <a:rPr lang="en-GB" sz="2000" dirty="0" smtClean="0">
                <a:solidFill>
                  <a:schemeClr val="tx1"/>
                </a:solidFill>
                <a:sym typeface="Wingdings" panose="05000000000000000000" pitchFamily="2" charset="2"/>
              </a:rPr>
              <a:t> of the transport mode „Water“ can be found in our </a:t>
            </a:r>
            <a:r>
              <a:rPr lang="en-GB" sz="2000" dirty="0" smtClean="0">
                <a:solidFill>
                  <a:schemeClr val="tx1"/>
                </a:solidFill>
                <a:sym typeface="Wingdings" panose="05000000000000000000" pitchFamily="2" charset="2"/>
                <a:hlinkClick r:id="rId3"/>
              </a:rPr>
              <a:t>REWWAY – learning material package</a:t>
            </a:r>
            <a:r>
              <a:rPr lang="en-GB" sz="2000" dirty="0" smtClean="0">
                <a:solidFill>
                  <a:schemeClr val="tx1"/>
                </a:solidFill>
                <a:sym typeface="Wingdings" panose="05000000000000000000" pitchFamily="2" charset="2"/>
              </a:rPr>
              <a:t>.</a:t>
            </a:r>
            <a:endParaRPr lang="en-GB" sz="2000" dirty="0">
              <a:solidFill>
                <a:schemeClr val="tx1"/>
              </a:solidFill>
            </a:endParaRPr>
          </a:p>
        </p:txBody>
      </p:sp>
      <p:sp>
        <p:nvSpPr>
          <p:cNvPr id="7"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10</a:t>
            </a:fld>
            <a:endParaRPr lang="de-AT" dirty="0">
              <a:solidFill>
                <a:prstClr val="white"/>
              </a:solidFill>
            </a:endParaRPr>
          </a:p>
        </p:txBody>
      </p:sp>
      <p:sp>
        <p:nvSpPr>
          <p:cNvPr id="9"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pic>
        <p:nvPicPr>
          <p:cNvPr id="1026" name="Grafik 1"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5207" y="1899188"/>
            <a:ext cx="3367929" cy="2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hlinkClick r:id="rId5"/>
          </p:cNvPr>
          <p:cNvSpPr txBox="1"/>
          <p:nvPr/>
        </p:nvSpPr>
        <p:spPr>
          <a:xfrm>
            <a:off x="8219602" y="1899188"/>
            <a:ext cx="504000" cy="50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de-AT" sz="2800" dirty="0" smtClean="0">
                <a:sym typeface="Webdings" panose="05030102010509060703" pitchFamily="18" charset="2"/>
              </a:rPr>
              <a:t></a:t>
            </a:r>
            <a:endParaRPr lang="de-AT" sz="2800" dirty="0"/>
          </a:p>
        </p:txBody>
      </p:sp>
    </p:spTree>
    <p:extLst>
      <p:ext uri="{BB962C8B-B14F-4D97-AF65-F5344CB8AC3E}">
        <p14:creationId xmlns:p14="http://schemas.microsoft.com/office/powerpoint/2010/main" val="970463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931224" cy="990600"/>
          </a:xfrm>
        </p:spPr>
        <p:txBody>
          <a:bodyPr/>
          <a:lstStyle/>
          <a:p>
            <a:r>
              <a:rPr lang="en-GB" b="1" dirty="0" smtClean="0">
                <a:solidFill>
                  <a:schemeClr val="tx1"/>
                </a:solidFill>
              </a:rPr>
              <a:t>Automated driving: High speed freight train</a:t>
            </a:r>
            <a:endParaRPr lang="en-GB" b="1" dirty="0">
              <a:solidFill>
                <a:schemeClr val="tx1"/>
              </a:solidFill>
            </a:endParaRPr>
          </a:p>
        </p:txBody>
      </p:sp>
      <p:sp>
        <p:nvSpPr>
          <p:cNvPr id="8" name="Inhaltsplatzhalter 7"/>
          <p:cNvSpPr>
            <a:spLocks noGrp="1"/>
          </p:cNvSpPr>
          <p:nvPr>
            <p:ph idx="1"/>
          </p:nvPr>
        </p:nvSpPr>
        <p:spPr>
          <a:xfrm>
            <a:off x="457200" y="1700808"/>
            <a:ext cx="4690864" cy="4968000"/>
          </a:xfrm>
        </p:spPr>
        <p:txBody>
          <a:bodyPr>
            <a:normAutofit/>
          </a:bodyPr>
          <a:lstStyle/>
          <a:p>
            <a:r>
              <a:rPr lang="en-GB" sz="2000" dirty="0" smtClean="0">
                <a:solidFill>
                  <a:schemeClr val="tx1"/>
                </a:solidFill>
              </a:rPr>
              <a:t>DLR: Project </a:t>
            </a:r>
            <a:r>
              <a:rPr lang="en-GB" sz="2000" b="1" dirty="0" smtClean="0">
                <a:solidFill>
                  <a:schemeClr val="tx1"/>
                </a:solidFill>
              </a:rPr>
              <a:t>Next Generation Train Cargo</a:t>
            </a:r>
            <a:endParaRPr lang="en-GB" sz="2000" dirty="0" smtClean="0">
              <a:solidFill>
                <a:schemeClr val="tx1"/>
              </a:solidFill>
            </a:endParaRPr>
          </a:p>
          <a:p>
            <a:pPr lvl="1">
              <a:buFont typeface="Symbol" panose="05050102010706020507" pitchFamily="18" charset="2"/>
              <a:buChar char="-"/>
            </a:pPr>
            <a:r>
              <a:rPr lang="en-GB" sz="1600" dirty="0" smtClean="0">
                <a:solidFill>
                  <a:schemeClr val="tx1"/>
                </a:solidFill>
              </a:rPr>
              <a:t>Economically &amp; ecologically competitive</a:t>
            </a:r>
          </a:p>
          <a:p>
            <a:pPr lvl="1">
              <a:buFont typeface="Symbol" panose="05050102010706020507" pitchFamily="18" charset="2"/>
              <a:buChar char="-"/>
            </a:pPr>
            <a:r>
              <a:rPr lang="en-GB" sz="1600" dirty="0" smtClean="0">
                <a:solidFill>
                  <a:schemeClr val="tx1"/>
                </a:solidFill>
              </a:rPr>
              <a:t>Up to 400 km/h possible</a:t>
            </a:r>
          </a:p>
          <a:p>
            <a:pPr lvl="1">
              <a:buFont typeface="Symbol" panose="05050102010706020507" pitchFamily="18" charset="2"/>
              <a:buChar char="-"/>
            </a:pPr>
            <a:r>
              <a:rPr lang="en-GB" sz="1600" dirty="0" smtClean="0">
                <a:solidFill>
                  <a:schemeClr val="tx1"/>
                </a:solidFill>
              </a:rPr>
              <a:t>Wagons autonomously and individually manoeuvrable (own electric motor and battery) </a:t>
            </a:r>
            <a:br>
              <a:rPr lang="en-GB" sz="1600" dirty="0" smtClean="0">
                <a:solidFill>
                  <a:schemeClr val="tx1"/>
                </a:solidFill>
              </a:rPr>
            </a:br>
            <a:r>
              <a:rPr lang="en-GB" sz="1600" dirty="0" smtClean="0">
                <a:solidFill>
                  <a:schemeClr val="tx1"/>
                </a:solidFill>
                <a:sym typeface="Wingdings" panose="05000000000000000000" pitchFamily="2" charset="2"/>
              </a:rPr>
              <a:t></a:t>
            </a:r>
            <a:r>
              <a:rPr lang="en-GB" sz="1600" dirty="0" smtClean="0">
                <a:solidFill>
                  <a:schemeClr val="tx1"/>
                </a:solidFill>
              </a:rPr>
              <a:t> can automatically and autonomously drive the last few kilometres to the customer</a:t>
            </a:r>
          </a:p>
          <a:p>
            <a:pPr lvl="1">
              <a:spcAft>
                <a:spcPts val="600"/>
              </a:spcAft>
              <a:buFont typeface="Symbol" panose="05050102010706020507" pitchFamily="18" charset="2"/>
              <a:buChar char="-"/>
            </a:pPr>
            <a:r>
              <a:rPr lang="en-GB" sz="1600" dirty="0" smtClean="0">
                <a:solidFill>
                  <a:schemeClr val="tx1"/>
                </a:solidFill>
              </a:rPr>
              <a:t>Planned application on the new Silk Road</a:t>
            </a:r>
          </a:p>
          <a:p>
            <a:pPr>
              <a:spcAft>
                <a:spcPts val="600"/>
              </a:spcAft>
            </a:pPr>
            <a:r>
              <a:rPr lang="en-GB" sz="2000" dirty="0" smtClean="0">
                <a:solidFill>
                  <a:schemeClr val="tx1"/>
                </a:solidFill>
              </a:rPr>
              <a:t>Objective: To increase the share of rail in freight transport</a:t>
            </a:r>
          </a:p>
          <a:p>
            <a:pPr>
              <a:spcAft>
                <a:spcPts val="600"/>
              </a:spcAft>
            </a:pPr>
            <a:r>
              <a:rPr lang="en-GB" sz="2000" dirty="0" smtClean="0">
                <a:solidFill>
                  <a:schemeClr val="tx1"/>
                </a:solidFill>
              </a:rPr>
              <a:t>Challenge: Specialisation in transport of small, flexible and time-sensitive consignments (</a:t>
            </a:r>
            <a:r>
              <a:rPr lang="en-GB" sz="2000" dirty="0" smtClean="0">
                <a:solidFill>
                  <a:schemeClr val="tx1"/>
                </a:solidFill>
                <a:sym typeface="Wingdings" panose="05000000000000000000" pitchFamily="2" charset="2"/>
              </a:rPr>
              <a:t>LDHV – Low Density High Value)</a:t>
            </a:r>
            <a:endParaRPr lang="en-GB" dirty="0" smtClean="0">
              <a:solidFill>
                <a:schemeClr val="tx1"/>
              </a:solidFill>
            </a:endParaRPr>
          </a:p>
          <a:p>
            <a:endParaRPr lang="de-AT" dirty="0">
              <a:solidFill>
                <a:schemeClr val="tx1"/>
              </a:solidFill>
            </a:endParaRPr>
          </a:p>
        </p:txBody>
      </p:sp>
      <p:pic>
        <p:nvPicPr>
          <p:cNvPr id="4" name="Picture 3">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r="17199"/>
          <a:stretch/>
        </p:blipFill>
        <p:spPr>
          <a:xfrm>
            <a:off x="5364088" y="1844824"/>
            <a:ext cx="3506614" cy="2382202"/>
          </a:xfrm>
          <a:prstGeom prst="rect">
            <a:avLst/>
          </a:prstGeom>
        </p:spPr>
      </p:pic>
      <p:sp>
        <p:nvSpPr>
          <p:cNvPr id="9" name="Rechteck 8"/>
          <p:cNvSpPr/>
          <p:nvPr/>
        </p:nvSpPr>
        <p:spPr>
          <a:xfrm>
            <a:off x="5922663" y="4227026"/>
            <a:ext cx="2389463" cy="230832"/>
          </a:xfrm>
          <a:prstGeom prst="rect">
            <a:avLst/>
          </a:prstGeom>
        </p:spPr>
        <p:txBody>
          <a:bodyPr wrap="square">
            <a:spAutoFit/>
          </a:bodyPr>
          <a:lstStyle/>
          <a:p>
            <a:pPr algn="ctr"/>
            <a:r>
              <a:rPr lang="de-AT" sz="900" dirty="0" smtClean="0"/>
              <a:t>Source: Deutsche Luft- und Raumfahrt 2017</a:t>
            </a:r>
            <a:endParaRPr lang="de-AT" sz="900" dirty="0"/>
          </a:p>
        </p:txBody>
      </p:sp>
      <p:sp>
        <p:nvSpPr>
          <p:cNvPr id="6"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7"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258500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smtClean="0">
                <a:solidFill>
                  <a:schemeClr val="tx1"/>
                </a:solidFill>
              </a:rPr>
              <a:t>Alternative fuels:  Natural gas</a:t>
            </a:r>
            <a:endParaRPr lang="en-GB" b="1" dirty="0">
              <a:solidFill>
                <a:schemeClr val="tx1"/>
              </a:solidFill>
            </a:endParaRPr>
          </a:p>
        </p:txBody>
      </p:sp>
      <p:sp>
        <p:nvSpPr>
          <p:cNvPr id="3" name="Content Placeholder 2"/>
          <p:cNvSpPr>
            <a:spLocks noGrp="1"/>
          </p:cNvSpPr>
          <p:nvPr>
            <p:ph idx="1"/>
          </p:nvPr>
        </p:nvSpPr>
        <p:spPr>
          <a:xfrm>
            <a:off x="457199" y="1700808"/>
            <a:ext cx="5612119" cy="4776192"/>
          </a:xfrm>
        </p:spPr>
        <p:txBody>
          <a:bodyPr>
            <a:noAutofit/>
          </a:bodyPr>
          <a:lstStyle/>
          <a:p>
            <a:r>
              <a:rPr lang="en-GB" sz="2000" b="1" dirty="0" smtClean="0">
                <a:solidFill>
                  <a:schemeClr val="tx1"/>
                </a:solidFill>
              </a:rPr>
              <a:t>LNG</a:t>
            </a:r>
            <a:r>
              <a:rPr lang="en-GB" sz="2000" dirty="0" smtClean="0">
                <a:solidFill>
                  <a:schemeClr val="tx1"/>
                </a:solidFill>
              </a:rPr>
              <a:t> = </a:t>
            </a:r>
            <a:r>
              <a:rPr lang="en-GB" sz="2000" b="1" dirty="0" smtClean="0">
                <a:solidFill>
                  <a:schemeClr val="tx1"/>
                </a:solidFill>
              </a:rPr>
              <a:t>L</a:t>
            </a:r>
            <a:r>
              <a:rPr lang="en-GB" sz="2000" dirty="0" smtClean="0">
                <a:solidFill>
                  <a:schemeClr val="tx1"/>
                </a:solidFill>
              </a:rPr>
              <a:t>iquefied </a:t>
            </a:r>
            <a:r>
              <a:rPr lang="en-GB" sz="2000" b="1" dirty="0" smtClean="0">
                <a:solidFill>
                  <a:schemeClr val="tx1"/>
                </a:solidFill>
              </a:rPr>
              <a:t>N</a:t>
            </a:r>
            <a:r>
              <a:rPr lang="en-GB" sz="2000" dirty="0" smtClean="0">
                <a:solidFill>
                  <a:schemeClr val="tx1"/>
                </a:solidFill>
              </a:rPr>
              <a:t>atural </a:t>
            </a:r>
            <a:r>
              <a:rPr lang="en-GB" sz="2000" b="1" dirty="0" smtClean="0">
                <a:solidFill>
                  <a:schemeClr val="tx1"/>
                </a:solidFill>
              </a:rPr>
              <a:t>G</a:t>
            </a:r>
            <a:r>
              <a:rPr lang="en-GB" sz="2000" dirty="0" smtClean="0">
                <a:solidFill>
                  <a:schemeClr val="tx1"/>
                </a:solidFill>
              </a:rPr>
              <a:t>as</a:t>
            </a:r>
          </a:p>
          <a:p>
            <a:r>
              <a:rPr lang="en-GB" sz="2000" dirty="0" smtClean="0">
                <a:solidFill>
                  <a:schemeClr val="tx1"/>
                </a:solidFill>
              </a:rPr>
              <a:t>Volume is reduced by cooling to </a:t>
            </a:r>
            <a:r>
              <a:rPr lang="en-GB" sz="2000" b="1" dirty="0" smtClean="0">
                <a:solidFill>
                  <a:schemeClr val="tx1"/>
                </a:solidFill>
              </a:rPr>
              <a:t>-162°C </a:t>
            </a:r>
            <a:r>
              <a:rPr lang="en-GB" sz="2000" dirty="0" smtClean="0">
                <a:solidFill>
                  <a:schemeClr val="tx1"/>
                </a:solidFill>
                <a:sym typeface="Wingdings" panose="05000000000000000000" pitchFamily="2" charset="2"/>
              </a:rPr>
              <a:t> LNG requires 600 times less space than natural gas</a:t>
            </a:r>
            <a:endParaRPr lang="en-GB" sz="700" dirty="0" smtClean="0">
              <a:solidFill>
                <a:schemeClr val="tx1"/>
              </a:solidFill>
            </a:endParaRPr>
          </a:p>
          <a:p>
            <a:r>
              <a:rPr lang="en-GB" sz="2000" b="1" dirty="0" smtClean="0">
                <a:solidFill>
                  <a:schemeClr val="tx1"/>
                </a:solidFill>
              </a:rPr>
              <a:t>Fields of application</a:t>
            </a:r>
            <a:r>
              <a:rPr lang="en-GB" sz="2000" dirty="0" smtClean="0">
                <a:solidFill>
                  <a:schemeClr val="tx1"/>
                </a:solidFill>
              </a:rPr>
              <a:t>:</a:t>
            </a:r>
          </a:p>
          <a:p>
            <a:pPr lvl="1">
              <a:buFont typeface="Symbol" panose="05050102010706020507" pitchFamily="18" charset="2"/>
              <a:buChar char="-"/>
            </a:pPr>
            <a:r>
              <a:rPr lang="en-GB" sz="1600" dirty="0" smtClean="0">
                <a:solidFill>
                  <a:schemeClr val="tx1"/>
                </a:solidFill>
              </a:rPr>
              <a:t>Inland navigation (liquid)</a:t>
            </a:r>
          </a:p>
          <a:p>
            <a:pPr lvl="1">
              <a:buFont typeface="Symbol" panose="05050102010706020507" pitchFamily="18" charset="2"/>
              <a:buChar char="-"/>
            </a:pPr>
            <a:r>
              <a:rPr lang="en-GB" sz="1600" dirty="0" smtClean="0">
                <a:solidFill>
                  <a:schemeClr val="tx1"/>
                </a:solidFill>
              </a:rPr>
              <a:t>Trucks (liquid)</a:t>
            </a:r>
          </a:p>
          <a:p>
            <a:pPr lvl="1">
              <a:buFont typeface="Symbol" panose="05050102010706020507" pitchFamily="18" charset="2"/>
              <a:buChar char="-"/>
            </a:pPr>
            <a:r>
              <a:rPr lang="en-GB" sz="1600" dirty="0" smtClean="0">
                <a:solidFill>
                  <a:schemeClr val="tx1"/>
                </a:solidFill>
              </a:rPr>
              <a:t>Industrial processes (gaseous)</a:t>
            </a:r>
          </a:p>
          <a:p>
            <a:r>
              <a:rPr lang="en-GB" sz="2200" b="1" dirty="0" smtClean="0">
                <a:solidFill>
                  <a:schemeClr val="tx1"/>
                </a:solidFill>
              </a:rPr>
              <a:t>Advantages:</a:t>
            </a:r>
          </a:p>
          <a:p>
            <a:pPr lvl="1">
              <a:buFont typeface="Symbol" panose="05050102010706020507" pitchFamily="18" charset="2"/>
              <a:buChar char="-"/>
            </a:pPr>
            <a:r>
              <a:rPr lang="en-GB" sz="1600" dirty="0" smtClean="0">
                <a:solidFill>
                  <a:schemeClr val="tx1"/>
                </a:solidFill>
              </a:rPr>
              <a:t>Up to 1600km range by truck</a:t>
            </a:r>
          </a:p>
          <a:p>
            <a:pPr lvl="1">
              <a:buFont typeface="Symbol" panose="05050102010706020507" pitchFamily="18" charset="2"/>
              <a:buChar char="-"/>
            </a:pPr>
            <a:r>
              <a:rPr lang="en-GB" sz="1600" dirty="0" smtClean="0">
                <a:solidFill>
                  <a:schemeClr val="tx1"/>
                </a:solidFill>
              </a:rPr>
              <a:t>Lower emissions compared to diesel: </a:t>
            </a:r>
            <a:br>
              <a:rPr lang="en-GB" sz="1600" dirty="0" smtClean="0">
                <a:solidFill>
                  <a:schemeClr val="tx1"/>
                </a:solidFill>
              </a:rPr>
            </a:br>
            <a:r>
              <a:rPr lang="en-GB" sz="1600" dirty="0" smtClean="0">
                <a:solidFill>
                  <a:schemeClr val="tx1"/>
                </a:solidFill>
              </a:rPr>
              <a:t>-96% particulate matter, -25% CO</a:t>
            </a:r>
            <a:r>
              <a:rPr lang="en-GB" sz="1600" baseline="-25000" dirty="0" smtClean="0">
                <a:solidFill>
                  <a:schemeClr val="tx1"/>
                </a:solidFill>
              </a:rPr>
              <a:t>2</a:t>
            </a:r>
            <a:r>
              <a:rPr lang="en-GB" sz="1600" dirty="0" smtClean="0">
                <a:solidFill>
                  <a:schemeClr val="tx1"/>
                </a:solidFill>
              </a:rPr>
              <a:t> , -70% NO</a:t>
            </a:r>
            <a:r>
              <a:rPr lang="en-GB" sz="1600" baseline="-25000" dirty="0" smtClean="0">
                <a:solidFill>
                  <a:schemeClr val="tx1"/>
                </a:solidFill>
              </a:rPr>
              <a:t>x</a:t>
            </a:r>
            <a:endParaRPr lang="en-GB" sz="1600" dirty="0" smtClean="0">
              <a:solidFill>
                <a:schemeClr val="tx1"/>
              </a:solidFill>
            </a:endParaRPr>
          </a:p>
          <a:p>
            <a:pPr lvl="1">
              <a:buFont typeface="Symbol" panose="05050102010706020507" pitchFamily="18" charset="2"/>
              <a:buChar char="-"/>
            </a:pPr>
            <a:r>
              <a:rPr lang="en-GB" sz="1600" dirty="0" smtClean="0">
                <a:solidFill>
                  <a:schemeClr val="tx1"/>
                </a:solidFill>
              </a:rPr>
              <a:t>Less noise: -5 dB = 1/3 quieter</a:t>
            </a:r>
            <a:endParaRPr lang="en-GB" sz="1600" dirty="0" smtClean="0">
              <a:solidFill>
                <a:schemeClr val="tx1"/>
              </a:solidFill>
              <a:sym typeface="Wingdings" panose="05000000000000000000" pitchFamily="2" charset="2"/>
            </a:endParaRPr>
          </a:p>
          <a:p>
            <a:pPr lvl="1">
              <a:buFont typeface="Symbol" panose="05050102010706020507" pitchFamily="18" charset="2"/>
              <a:buChar char="-"/>
            </a:pPr>
            <a:r>
              <a:rPr lang="en-GB" sz="1600" dirty="0" smtClean="0">
                <a:solidFill>
                  <a:schemeClr val="tx1"/>
                </a:solidFill>
              </a:rPr>
              <a:t>Lower operating costs due to lower tax, amortisation of higher acquisition costs within 3 years</a:t>
            </a:r>
          </a:p>
          <a:p>
            <a:pPr lvl="1"/>
            <a:endParaRPr lang="de-DE" sz="1600" dirty="0" smtClean="0">
              <a:solidFill>
                <a:schemeClr val="tx1"/>
              </a:solidFill>
            </a:endParaRPr>
          </a:p>
          <a:p>
            <a:pPr lvl="1"/>
            <a:endParaRPr lang="de-DE" sz="1800" dirty="0" smtClean="0">
              <a:solidFill>
                <a:schemeClr val="tx1"/>
              </a:solidFill>
            </a:endParaRPr>
          </a:p>
          <a:p>
            <a:pPr lvl="1"/>
            <a:endParaRPr lang="de-DE" sz="1800" dirty="0" smtClean="0">
              <a:solidFill>
                <a:schemeClr val="tx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10" name="Rechteck 9"/>
          <p:cNvSpPr/>
          <p:nvPr/>
        </p:nvSpPr>
        <p:spPr>
          <a:xfrm>
            <a:off x="6331690" y="5149424"/>
            <a:ext cx="2236868" cy="230832"/>
          </a:xfrm>
          <a:prstGeom prst="rect">
            <a:avLst/>
          </a:prstGeom>
        </p:spPr>
        <p:txBody>
          <a:bodyPr wrap="square">
            <a:spAutoFit/>
          </a:bodyPr>
          <a:lstStyle/>
          <a:p>
            <a:pPr algn="ctr"/>
            <a:r>
              <a:rPr lang="de-AT" sz="900" dirty="0" smtClean="0"/>
              <a:t>Source: IVECO 2017</a:t>
            </a:r>
            <a:endParaRPr lang="de-AT" sz="900" dirty="0"/>
          </a:p>
        </p:txBody>
      </p:sp>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16304" r="18481"/>
          <a:stretch/>
        </p:blipFill>
        <p:spPr>
          <a:xfrm>
            <a:off x="6069319" y="1844824"/>
            <a:ext cx="2761610" cy="3276000"/>
          </a:xfrm>
          <a:prstGeom prst="rect">
            <a:avLst/>
          </a:prstGeom>
        </p:spPr>
      </p:pic>
      <p:sp>
        <p:nvSpPr>
          <p:cNvPr id="12"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984841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626968" cy="990600"/>
          </a:xfrm>
        </p:spPr>
        <p:txBody>
          <a:bodyPr>
            <a:normAutofit/>
          </a:bodyPr>
          <a:lstStyle/>
          <a:p>
            <a:r>
              <a:rPr lang="en-GB" b="1" dirty="0" smtClean="0">
                <a:solidFill>
                  <a:schemeClr val="tx1"/>
                </a:solidFill>
              </a:rPr>
              <a:t>Challenge of LNG: Infrastructure </a:t>
            </a:r>
            <a:endParaRPr lang="en-GB" b="1" dirty="0">
              <a:solidFill>
                <a:schemeClr val="tx1"/>
              </a:solidFill>
            </a:endParaRPr>
          </a:p>
        </p:txBody>
      </p:sp>
      <p:sp>
        <p:nvSpPr>
          <p:cNvPr id="3" name="Inhaltsplatzhalter 2"/>
          <p:cNvSpPr>
            <a:spLocks noGrp="1"/>
          </p:cNvSpPr>
          <p:nvPr>
            <p:ph idx="1"/>
          </p:nvPr>
        </p:nvSpPr>
        <p:spPr>
          <a:xfrm>
            <a:off x="457200" y="1700808"/>
            <a:ext cx="4618856" cy="4776192"/>
          </a:xfrm>
        </p:spPr>
        <p:txBody>
          <a:bodyPr>
            <a:normAutofit fontScale="55000" lnSpcReduction="20000"/>
          </a:bodyPr>
          <a:lstStyle/>
          <a:p>
            <a:pPr marL="245745">
              <a:spcAft>
                <a:spcPts val="600"/>
              </a:spcAft>
            </a:pPr>
            <a:r>
              <a:rPr lang="en-GB" sz="3200" b="1" dirty="0" smtClean="0">
                <a:solidFill>
                  <a:schemeClr val="tx1"/>
                </a:solidFill>
              </a:rPr>
              <a:t>Filling station infrastructure</a:t>
            </a:r>
            <a:r>
              <a:rPr lang="en-GB" sz="3200" dirty="0" smtClean="0">
                <a:solidFill>
                  <a:schemeClr val="tx1"/>
                </a:solidFill>
              </a:rPr>
              <a:t> in Europe at approx. 200 LNG filling stations, but hardly in the landlocked countries along the Danube</a:t>
            </a:r>
          </a:p>
          <a:p>
            <a:pPr marL="245745"/>
            <a:r>
              <a:rPr lang="en-GB" sz="3200" b="1" dirty="0" smtClean="0">
                <a:solidFill>
                  <a:schemeClr val="tx1"/>
                </a:solidFill>
              </a:rPr>
              <a:t>CNG</a:t>
            </a:r>
            <a:r>
              <a:rPr lang="en-GB" sz="3200" dirty="0" smtClean="0">
                <a:solidFill>
                  <a:schemeClr val="tx1"/>
                </a:solidFill>
              </a:rPr>
              <a:t> (</a:t>
            </a:r>
            <a:r>
              <a:rPr lang="en-GB" sz="3200" b="1" dirty="0" smtClean="0">
                <a:solidFill>
                  <a:schemeClr val="tx1"/>
                </a:solidFill>
              </a:rPr>
              <a:t>C</a:t>
            </a:r>
            <a:r>
              <a:rPr lang="en-GB" sz="3200" dirty="0" smtClean="0">
                <a:solidFill>
                  <a:schemeClr val="tx1"/>
                </a:solidFill>
              </a:rPr>
              <a:t>ompressed </a:t>
            </a:r>
            <a:r>
              <a:rPr lang="en-GB" sz="3200" b="1" dirty="0" smtClean="0">
                <a:solidFill>
                  <a:schemeClr val="tx1"/>
                </a:solidFill>
              </a:rPr>
              <a:t>N</a:t>
            </a:r>
            <a:r>
              <a:rPr lang="en-GB" sz="3200" dirty="0" smtClean="0">
                <a:solidFill>
                  <a:schemeClr val="tx1"/>
                </a:solidFill>
              </a:rPr>
              <a:t>atural </a:t>
            </a:r>
            <a:r>
              <a:rPr lang="en-GB" sz="3200" b="1" dirty="0" smtClean="0">
                <a:solidFill>
                  <a:schemeClr val="tx1"/>
                </a:solidFill>
              </a:rPr>
              <a:t>G</a:t>
            </a:r>
            <a:r>
              <a:rPr lang="en-GB" sz="3200" dirty="0" smtClean="0">
                <a:solidFill>
                  <a:schemeClr val="tx1"/>
                </a:solidFill>
              </a:rPr>
              <a:t>as) as a </a:t>
            </a:r>
            <a:r>
              <a:rPr lang="en-GB" sz="3200" dirty="0" err="1" smtClean="0">
                <a:solidFill>
                  <a:schemeClr val="tx1"/>
                </a:solidFill>
              </a:rPr>
              <a:t>tempory</a:t>
            </a:r>
            <a:r>
              <a:rPr lang="en-GB" sz="3200" dirty="0" smtClean="0">
                <a:solidFill>
                  <a:schemeClr val="tx1"/>
                </a:solidFill>
              </a:rPr>
              <a:t> solution:</a:t>
            </a:r>
          </a:p>
          <a:p>
            <a:pPr lvl="1">
              <a:spcAft>
                <a:spcPts val="300"/>
              </a:spcAft>
              <a:buFont typeface="Symbol" panose="05050102010706020507" pitchFamily="18" charset="2"/>
              <a:buChar char="-"/>
            </a:pPr>
            <a:r>
              <a:rPr lang="en-GB" sz="2600" dirty="0" smtClean="0">
                <a:solidFill>
                  <a:schemeClr val="tx1"/>
                </a:solidFill>
              </a:rPr>
              <a:t>Approx. 3.600 CNG filling stations throughout Europe</a:t>
            </a:r>
          </a:p>
          <a:p>
            <a:pPr lvl="1">
              <a:spcAft>
                <a:spcPts val="600"/>
              </a:spcAft>
              <a:buFont typeface="Symbol" panose="05050102010706020507" pitchFamily="18" charset="2"/>
              <a:buChar char="-"/>
            </a:pPr>
            <a:r>
              <a:rPr lang="en-GB" sz="2600" dirty="0" smtClean="0">
                <a:solidFill>
                  <a:schemeClr val="tx1"/>
                </a:solidFill>
              </a:rPr>
              <a:t>Usable by combination drive</a:t>
            </a:r>
          </a:p>
          <a:p>
            <a:pPr marL="245745"/>
            <a:r>
              <a:rPr lang="en-GB" sz="3200" b="1" dirty="0" smtClean="0">
                <a:solidFill>
                  <a:schemeClr val="tx1"/>
                </a:solidFill>
              </a:rPr>
              <a:t>Austria’s first LNG filling station – </a:t>
            </a:r>
            <a:r>
              <a:rPr lang="en-GB" sz="3200" b="1" dirty="0" err="1" smtClean="0">
                <a:solidFill>
                  <a:schemeClr val="tx1"/>
                </a:solidFill>
              </a:rPr>
              <a:t>Ennshafen</a:t>
            </a:r>
            <a:r>
              <a:rPr lang="en-GB" sz="3200" b="1" dirty="0" smtClean="0">
                <a:solidFill>
                  <a:schemeClr val="tx1"/>
                </a:solidFill>
              </a:rPr>
              <a:t> </a:t>
            </a:r>
            <a:r>
              <a:rPr lang="en-GB" sz="3200" dirty="0" smtClean="0">
                <a:solidFill>
                  <a:schemeClr val="tx1"/>
                </a:solidFill>
              </a:rPr>
              <a:t>(Opening September 2017)</a:t>
            </a:r>
          </a:p>
          <a:p>
            <a:pPr lvl="1">
              <a:spcAft>
                <a:spcPts val="300"/>
              </a:spcAft>
              <a:buFont typeface="Symbol" panose="05050102010706020507" pitchFamily="18" charset="2"/>
              <a:buChar char="-"/>
            </a:pPr>
            <a:r>
              <a:rPr lang="en-US" sz="2800" dirty="0" smtClean="0"/>
              <a:t>Centrall</a:t>
            </a:r>
            <a:r>
              <a:rPr lang="en-US" sz="2800" dirty="0"/>
              <a:t>y</a:t>
            </a:r>
            <a:r>
              <a:rPr lang="en-US" sz="2800" dirty="0" smtClean="0"/>
              <a:t> located </a:t>
            </a:r>
            <a:r>
              <a:rPr lang="en-US" sz="2800" dirty="0"/>
              <a:t>on the </a:t>
            </a:r>
            <a:r>
              <a:rPr lang="en-US" sz="2800" dirty="0" smtClean="0"/>
              <a:t>route </a:t>
            </a:r>
            <a:r>
              <a:rPr lang="en-US" sz="2800" dirty="0"/>
              <a:t>from the ports of Rotterdam, Bremen and Hamburg </a:t>
            </a:r>
            <a:r>
              <a:rPr lang="en-US" sz="2800" dirty="0" smtClean="0"/>
              <a:t>towards </a:t>
            </a:r>
            <a:r>
              <a:rPr lang="en-US" sz="2800" dirty="0"/>
              <a:t>Bratislava, Budapest and </a:t>
            </a:r>
            <a:r>
              <a:rPr lang="en-US" sz="2800" dirty="0" smtClean="0"/>
              <a:t>Bucharest</a:t>
            </a:r>
          </a:p>
          <a:p>
            <a:pPr lvl="1">
              <a:spcAft>
                <a:spcPts val="300"/>
              </a:spcAft>
              <a:buFont typeface="Symbol" panose="05050102010706020507" pitchFamily="18" charset="2"/>
              <a:buChar char="-"/>
            </a:pPr>
            <a:r>
              <a:rPr lang="en-US" sz="2800" dirty="0" smtClean="0"/>
              <a:t>LNG processing </a:t>
            </a:r>
            <a:r>
              <a:rPr lang="en-US" sz="2800" dirty="0"/>
              <a:t>and supply by domestic </a:t>
            </a:r>
            <a:r>
              <a:rPr lang="en-US" sz="2800" dirty="0" smtClean="0"/>
              <a:t>companies</a:t>
            </a:r>
          </a:p>
          <a:p>
            <a:pPr lvl="1">
              <a:spcAft>
                <a:spcPts val="300"/>
              </a:spcAft>
              <a:buFont typeface="Symbol" panose="05050102010706020507" pitchFamily="18" charset="2"/>
              <a:buChar char="-"/>
            </a:pPr>
            <a:r>
              <a:rPr lang="en-US" sz="2800" dirty="0" smtClean="0"/>
              <a:t>Capacity</a:t>
            </a:r>
            <a:r>
              <a:rPr lang="en-US" sz="2800" dirty="0"/>
              <a:t>: 10 to 15 trucks </a:t>
            </a:r>
            <a:r>
              <a:rPr lang="en-US" sz="2800" dirty="0" smtClean="0"/>
              <a:t>daily</a:t>
            </a:r>
          </a:p>
          <a:p>
            <a:pPr lvl="1">
              <a:spcAft>
                <a:spcPts val="300"/>
              </a:spcAft>
              <a:buFont typeface="Symbol" panose="05050102010706020507" pitchFamily="18" charset="2"/>
              <a:buChar char="-"/>
            </a:pPr>
            <a:r>
              <a:rPr lang="en-US" sz="2800" dirty="0" smtClean="0"/>
              <a:t>Second filling </a:t>
            </a:r>
            <a:r>
              <a:rPr lang="en-US" sz="2800" dirty="0"/>
              <a:t>station opened in Graz (April 2019)</a:t>
            </a:r>
            <a:br>
              <a:rPr lang="en-US" sz="2800" dirty="0"/>
            </a:br>
            <a:r>
              <a:rPr lang="en-US" sz="2800" dirty="0"/>
              <a:t>Further LNG filling </a:t>
            </a:r>
            <a:r>
              <a:rPr lang="en-US" sz="2800" dirty="0" smtClean="0"/>
              <a:t>stations planned in </a:t>
            </a:r>
            <a:r>
              <a:rPr lang="en-US" sz="2800" dirty="0"/>
              <a:t>Tyrol, Upper Austria and </a:t>
            </a:r>
            <a:r>
              <a:rPr lang="en-US" sz="2800" dirty="0" smtClean="0"/>
              <a:t>Vienna</a:t>
            </a:r>
            <a:endParaRPr lang="en-GB" sz="2600" dirty="0" smtClean="0">
              <a:solidFill>
                <a:schemeClr val="tx1"/>
              </a:solidFill>
            </a:endParaRPr>
          </a:p>
          <a:p>
            <a:pPr lvl="1"/>
            <a:endParaRPr lang="de-AT" sz="1600" b="1" dirty="0"/>
          </a:p>
          <a:p>
            <a:endParaRPr lang="de-AT" sz="2000" dirty="0"/>
          </a:p>
        </p:txBody>
      </p:sp>
      <p:pic>
        <p:nvPicPr>
          <p:cNvPr id="84" name="Picture 2" descr="C:\Users\p41193.FHSTEYR\AppData\Local\Microsoft\Windows\Temporary Internet Files\Content.Outlook\KI9CB2A9\03LNG_Tankstelle_KarinLohbergerPhotography_reduzie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9516" y="1916832"/>
            <a:ext cx="3516607" cy="234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5" name="Tabelle 84"/>
          <p:cNvGraphicFramePr>
            <a:graphicFrameLocks noGrp="1"/>
          </p:cNvGraphicFramePr>
          <p:nvPr>
            <p:extLst>
              <p:ext uri="{D42A27DB-BD31-4B8C-83A1-F6EECF244321}">
                <p14:modId xmlns:p14="http://schemas.microsoft.com/office/powerpoint/2010/main" val="436520692"/>
              </p:ext>
            </p:extLst>
          </p:nvPr>
        </p:nvGraphicFramePr>
        <p:xfrm>
          <a:off x="5399516" y="4581128"/>
          <a:ext cx="3516607" cy="1483360"/>
        </p:xfrm>
        <a:graphic>
          <a:graphicData uri="http://schemas.openxmlformats.org/drawingml/2006/table">
            <a:tbl>
              <a:tblPr firstRow="1" bandRow="1">
                <a:tableStyleId>{5C22544A-7EE6-4342-B048-85BDC9FD1C3A}</a:tableStyleId>
              </a:tblPr>
              <a:tblGrid>
                <a:gridCol w="2141935">
                  <a:extLst>
                    <a:ext uri="{9D8B030D-6E8A-4147-A177-3AD203B41FA5}">
                      <a16:colId xmlns:a16="http://schemas.microsoft.com/office/drawing/2014/main" val="20000"/>
                    </a:ext>
                  </a:extLst>
                </a:gridCol>
                <a:gridCol w="1374672">
                  <a:extLst>
                    <a:ext uri="{9D8B030D-6E8A-4147-A177-3AD203B41FA5}">
                      <a16:colId xmlns:a16="http://schemas.microsoft.com/office/drawing/2014/main" val="20001"/>
                    </a:ext>
                  </a:extLst>
                </a:gridCol>
              </a:tblGrid>
              <a:tr h="370840">
                <a:tc>
                  <a:txBody>
                    <a:bodyPr/>
                    <a:lstStyle/>
                    <a:p>
                      <a:pPr algn="ctr"/>
                      <a:r>
                        <a:rPr lang="de-AT" sz="1600" dirty="0" smtClean="0"/>
                        <a:t>Tank </a:t>
                      </a:r>
                      <a:r>
                        <a:rPr lang="de-AT" sz="1600" dirty="0" err="1" smtClean="0"/>
                        <a:t>combination</a:t>
                      </a:r>
                      <a:endParaRPr lang="de-AT" sz="1600" dirty="0"/>
                    </a:p>
                  </a:txBody>
                  <a:tcPr>
                    <a:solidFill>
                      <a:srgbClr val="189BC4"/>
                    </a:solidFill>
                  </a:tcPr>
                </a:tc>
                <a:tc>
                  <a:txBody>
                    <a:bodyPr/>
                    <a:lstStyle/>
                    <a:p>
                      <a:pPr algn="ctr"/>
                      <a:r>
                        <a:rPr lang="de-AT" sz="1600" dirty="0" smtClean="0"/>
                        <a:t>Range</a:t>
                      </a:r>
                      <a:endParaRPr lang="de-AT" sz="1600" dirty="0"/>
                    </a:p>
                  </a:txBody>
                  <a:tcPr>
                    <a:solidFill>
                      <a:srgbClr val="189BC4"/>
                    </a:solidFill>
                  </a:tcPr>
                </a:tc>
                <a:extLst>
                  <a:ext uri="{0D108BD9-81ED-4DB2-BD59-A6C34878D82A}">
                    <a16:rowId xmlns:a16="http://schemas.microsoft.com/office/drawing/2014/main" val="10000"/>
                  </a:ext>
                </a:extLst>
              </a:tr>
              <a:tr h="370840">
                <a:tc>
                  <a:txBody>
                    <a:bodyPr/>
                    <a:lstStyle/>
                    <a:p>
                      <a:pPr algn="l"/>
                      <a:r>
                        <a:rPr lang="de-AT" sz="1600" dirty="0" smtClean="0"/>
                        <a:t>2 CNG Tanks</a:t>
                      </a:r>
                      <a:endParaRPr lang="de-AT" sz="1600" dirty="0"/>
                    </a:p>
                  </a:txBody>
                  <a:tcPr/>
                </a:tc>
                <a:tc>
                  <a:txBody>
                    <a:bodyPr/>
                    <a:lstStyle/>
                    <a:p>
                      <a:pPr algn="ctr"/>
                      <a:r>
                        <a:rPr lang="de-AT" sz="1600" dirty="0" smtClean="0"/>
                        <a:t>570 km</a:t>
                      </a:r>
                      <a:endParaRPr lang="de-AT" sz="1600" dirty="0"/>
                    </a:p>
                  </a:txBody>
                  <a:tcPr/>
                </a:tc>
                <a:extLst>
                  <a:ext uri="{0D108BD9-81ED-4DB2-BD59-A6C34878D82A}">
                    <a16:rowId xmlns:a16="http://schemas.microsoft.com/office/drawing/2014/main" val="10001"/>
                  </a:ext>
                </a:extLst>
              </a:tr>
              <a:tr h="370840">
                <a:tc>
                  <a:txBody>
                    <a:bodyPr/>
                    <a:lstStyle/>
                    <a:p>
                      <a:pPr algn="l"/>
                      <a:r>
                        <a:rPr lang="de-AT" sz="1600" dirty="0" smtClean="0"/>
                        <a:t>1 CNG Tank, 1 LNG Tank</a:t>
                      </a:r>
                      <a:endParaRPr lang="de-AT" sz="1600" dirty="0"/>
                    </a:p>
                  </a:txBody>
                  <a:tcPr/>
                </a:tc>
                <a:tc>
                  <a:txBody>
                    <a:bodyPr/>
                    <a:lstStyle/>
                    <a:p>
                      <a:pPr algn="ctr"/>
                      <a:r>
                        <a:rPr lang="de-AT" sz="1600" dirty="0" smtClean="0"/>
                        <a:t>1.030 km</a:t>
                      </a:r>
                      <a:endParaRPr lang="de-AT" sz="1600" dirty="0"/>
                    </a:p>
                  </a:txBody>
                  <a:tcPr/>
                </a:tc>
                <a:extLst>
                  <a:ext uri="{0D108BD9-81ED-4DB2-BD59-A6C34878D82A}">
                    <a16:rowId xmlns:a16="http://schemas.microsoft.com/office/drawing/2014/main" val="10002"/>
                  </a:ext>
                </a:extLst>
              </a:tr>
              <a:tr h="370840">
                <a:tc>
                  <a:txBody>
                    <a:bodyPr/>
                    <a:lstStyle/>
                    <a:p>
                      <a:pPr algn="l"/>
                      <a:r>
                        <a:rPr lang="de-AT" sz="1600" dirty="0" smtClean="0"/>
                        <a:t>2 LNG Tanks</a:t>
                      </a:r>
                      <a:endParaRPr lang="de-AT" sz="1600" dirty="0"/>
                    </a:p>
                  </a:txBody>
                  <a:tcPr/>
                </a:tc>
                <a:tc>
                  <a:txBody>
                    <a:bodyPr/>
                    <a:lstStyle/>
                    <a:p>
                      <a:pPr algn="ctr"/>
                      <a:r>
                        <a:rPr lang="de-AT" sz="1600" dirty="0" smtClean="0"/>
                        <a:t>1.600 km</a:t>
                      </a:r>
                      <a:endParaRPr lang="de-AT" sz="1600" dirty="0"/>
                    </a:p>
                  </a:txBody>
                  <a:tcPr/>
                </a:tc>
                <a:extLst>
                  <a:ext uri="{0D108BD9-81ED-4DB2-BD59-A6C34878D82A}">
                    <a16:rowId xmlns:a16="http://schemas.microsoft.com/office/drawing/2014/main" val="10003"/>
                  </a:ext>
                </a:extLst>
              </a:tr>
            </a:tbl>
          </a:graphicData>
        </a:graphic>
      </p:graphicFrame>
      <p:sp>
        <p:nvSpPr>
          <p:cNvPr id="86"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87" name="Rechteck 86"/>
          <p:cNvSpPr/>
          <p:nvPr/>
        </p:nvSpPr>
        <p:spPr>
          <a:xfrm>
            <a:off x="5381225" y="4234314"/>
            <a:ext cx="3553187" cy="369332"/>
          </a:xfrm>
          <a:prstGeom prst="rect">
            <a:avLst/>
          </a:prstGeom>
        </p:spPr>
        <p:txBody>
          <a:bodyPr wrap="square">
            <a:spAutoFit/>
          </a:bodyPr>
          <a:lstStyle/>
          <a:p>
            <a:pPr algn="ctr"/>
            <a:r>
              <a:rPr lang="de-AT" sz="900" dirty="0" smtClean="0"/>
              <a:t>Source: </a:t>
            </a:r>
            <a:r>
              <a:rPr lang="de-AT" sz="900" dirty="0"/>
              <a:t>Business </a:t>
            </a:r>
            <a:r>
              <a:rPr lang="de-AT" sz="900" dirty="0" err="1"/>
              <a:t>Upper</a:t>
            </a:r>
            <a:r>
              <a:rPr lang="de-AT" sz="900" dirty="0"/>
              <a:t> Austria – OÖ Wirtschaftsagentur </a:t>
            </a:r>
            <a:r>
              <a:rPr lang="de-AT" sz="900" dirty="0" smtClean="0"/>
              <a:t>GmbH 2017, </a:t>
            </a:r>
            <a:br>
              <a:rPr lang="de-AT" sz="900" dirty="0" smtClean="0"/>
            </a:br>
            <a:r>
              <a:rPr lang="de-AT" sz="900" dirty="0" smtClean="0"/>
              <a:t>© Karin Lohberger </a:t>
            </a:r>
            <a:endParaRPr lang="de-AT" sz="900" dirty="0"/>
          </a:p>
        </p:txBody>
      </p:sp>
      <p:sp>
        <p:nvSpPr>
          <p:cNvPr id="88" name="Rechteck 87"/>
          <p:cNvSpPr/>
          <p:nvPr/>
        </p:nvSpPr>
        <p:spPr>
          <a:xfrm>
            <a:off x="5401229" y="6100247"/>
            <a:ext cx="3516607" cy="230832"/>
          </a:xfrm>
          <a:prstGeom prst="rect">
            <a:avLst/>
          </a:prstGeom>
        </p:spPr>
        <p:txBody>
          <a:bodyPr wrap="square">
            <a:spAutoFit/>
          </a:bodyPr>
          <a:lstStyle/>
          <a:p>
            <a:pPr algn="ctr"/>
            <a:r>
              <a:rPr lang="de-AT" sz="900" dirty="0" smtClean="0"/>
              <a:t>Source: IVECO 2018</a:t>
            </a:r>
            <a:endParaRPr lang="de-AT" sz="900" dirty="0"/>
          </a:p>
        </p:txBody>
      </p:sp>
      <p:sp>
        <p:nvSpPr>
          <p:cNvPr id="89"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227074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solidFill>
                  <a:schemeClr val="tx1"/>
                </a:solidFill>
              </a:rPr>
              <a:t>E-Mobility (Last Mile)</a:t>
            </a:r>
            <a:endParaRPr lang="en-GB" dirty="0">
              <a:solidFill>
                <a:schemeClr val="tx1"/>
              </a:solidFill>
            </a:endParaRPr>
          </a:p>
        </p:txBody>
      </p:sp>
      <p:sp>
        <p:nvSpPr>
          <p:cNvPr id="3" name="Inhaltsplatzhalter 2"/>
          <p:cNvSpPr>
            <a:spLocks noGrp="1"/>
          </p:cNvSpPr>
          <p:nvPr>
            <p:ph idx="1"/>
          </p:nvPr>
        </p:nvSpPr>
        <p:spPr>
          <a:xfrm>
            <a:off x="457200" y="1700808"/>
            <a:ext cx="4546848" cy="4776192"/>
          </a:xfrm>
        </p:spPr>
        <p:txBody>
          <a:bodyPr>
            <a:normAutofit/>
          </a:bodyPr>
          <a:lstStyle/>
          <a:p>
            <a:r>
              <a:rPr lang="en-GB" sz="2200" b="1" dirty="0" smtClean="0"/>
              <a:t>MAN: Research project </a:t>
            </a:r>
            <a:r>
              <a:rPr lang="en-GB" sz="2200" b="1" dirty="0" err="1" smtClean="0"/>
              <a:t>MegaWATT</a:t>
            </a:r>
            <a:endParaRPr lang="en-GB" sz="2200" b="1" dirty="0" smtClean="0"/>
          </a:p>
          <a:p>
            <a:pPr lvl="1">
              <a:buFont typeface="Symbol" panose="05050102010706020507" pitchFamily="18" charset="2"/>
              <a:buChar char="-"/>
            </a:pPr>
            <a:r>
              <a:rPr lang="en-GB" sz="1700" dirty="0" smtClean="0"/>
              <a:t>E-trucks for urban transport</a:t>
            </a:r>
          </a:p>
          <a:p>
            <a:pPr lvl="1">
              <a:buFont typeface="Symbol" panose="05050102010706020507" pitchFamily="18" charset="2"/>
              <a:buChar char="-"/>
            </a:pPr>
            <a:r>
              <a:rPr lang="en-GB" sz="1700" dirty="0" smtClean="0"/>
              <a:t>180 km range</a:t>
            </a:r>
          </a:p>
          <a:p>
            <a:pPr lvl="1">
              <a:buFont typeface="Symbol" panose="05050102010706020507" pitchFamily="18" charset="2"/>
              <a:buChar char="-"/>
            </a:pPr>
            <a:r>
              <a:rPr lang="en-GB" sz="1700" dirty="0" smtClean="0"/>
              <a:t>Test area: Vienna, Graz, Salzburg</a:t>
            </a:r>
          </a:p>
          <a:p>
            <a:pPr lvl="1">
              <a:buFont typeface="Symbol" panose="05050102010706020507" pitchFamily="18" charset="2"/>
              <a:buChar char="-"/>
            </a:pPr>
            <a:r>
              <a:rPr lang="en-GB" sz="1700" dirty="0" smtClean="0"/>
              <a:t>Goal: CO2-free urban logistics by 2030 in larger conurbations</a:t>
            </a:r>
          </a:p>
          <a:p>
            <a:r>
              <a:rPr lang="en-GB" sz="2200" b="1" dirty="0" smtClean="0"/>
              <a:t>Austrian post</a:t>
            </a:r>
          </a:p>
          <a:p>
            <a:pPr lvl="1">
              <a:buFont typeface="Symbol" panose="05050102010706020507" pitchFamily="18" charset="2"/>
              <a:buChar char="-"/>
            </a:pPr>
            <a:r>
              <a:rPr lang="en-GB" sz="1700" dirty="0" smtClean="0"/>
              <a:t>Austria’s largest electric fleet: 1600 single and multi-track electric vehicles</a:t>
            </a:r>
          </a:p>
          <a:p>
            <a:pPr lvl="1">
              <a:buFont typeface="Symbol" panose="05050102010706020507" pitchFamily="18" charset="2"/>
              <a:buChar char="-"/>
            </a:pPr>
            <a:r>
              <a:rPr lang="en-GB" sz="1700" dirty="0" smtClean="0"/>
              <a:t>Goal: 100% CO2-free delivery of letters and parcels</a:t>
            </a:r>
          </a:p>
          <a:p>
            <a:pPr lvl="2">
              <a:buFont typeface="Wingdings" panose="05000000000000000000" pitchFamily="2" charset="2"/>
              <a:buChar char="ü"/>
            </a:pPr>
            <a:r>
              <a:rPr lang="en-GB" sz="1700" dirty="0" smtClean="0"/>
              <a:t>Already implemented in Vienna</a:t>
            </a:r>
          </a:p>
          <a:p>
            <a:pPr lvl="1"/>
            <a:endParaRPr lang="de-DE" dirty="0" smtClean="0"/>
          </a:p>
        </p:txBody>
      </p:sp>
      <p:sp>
        <p:nvSpPr>
          <p:cNvPr id="4" name="Datumsplatzhalt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149080"/>
            <a:ext cx="3348000" cy="2232000"/>
          </a:xfrm>
          <a:prstGeom prst="rect">
            <a:avLst/>
          </a:prstGeom>
        </p:spPr>
      </p:pic>
      <p:pic>
        <p:nvPicPr>
          <p:cNvPr id="8" name="Grafik 7"/>
          <p:cNvPicPr>
            <a:picLocks noChangeAspect="1"/>
          </p:cNvPicPr>
          <p:nvPr/>
        </p:nvPicPr>
        <p:blipFill rotWithShape="1">
          <a:blip r:embed="rId4"/>
          <a:srcRect l="12886" t="9481" r="12726" b="3338"/>
          <a:stretch/>
        </p:blipFill>
        <p:spPr>
          <a:xfrm>
            <a:off x="5364088" y="1772817"/>
            <a:ext cx="3348000" cy="2186691"/>
          </a:xfrm>
          <a:prstGeom prst="rect">
            <a:avLst/>
          </a:prstGeom>
        </p:spPr>
      </p:pic>
      <p:sp>
        <p:nvSpPr>
          <p:cNvPr id="9" name="Rechteck 8"/>
          <p:cNvSpPr/>
          <p:nvPr/>
        </p:nvSpPr>
        <p:spPr>
          <a:xfrm>
            <a:off x="5605867" y="6390762"/>
            <a:ext cx="2864442" cy="230832"/>
          </a:xfrm>
          <a:prstGeom prst="rect">
            <a:avLst/>
          </a:prstGeom>
        </p:spPr>
        <p:txBody>
          <a:bodyPr wrap="square">
            <a:spAutoFit/>
          </a:bodyPr>
          <a:lstStyle/>
          <a:p>
            <a:pPr algn="ctr"/>
            <a:r>
              <a:rPr lang="de-AT" sz="900" dirty="0" smtClean="0"/>
              <a:t>Source: © W. Streitfelder </a:t>
            </a:r>
            <a:r>
              <a:rPr lang="de-AT" sz="900" dirty="0" err="1" smtClean="0"/>
              <a:t>for</a:t>
            </a:r>
            <a:r>
              <a:rPr lang="de-AT" sz="900" dirty="0" smtClean="0"/>
              <a:t> Österreichische Post AG</a:t>
            </a:r>
            <a:endParaRPr lang="de-AT" sz="900" dirty="0"/>
          </a:p>
        </p:txBody>
      </p:sp>
      <p:sp>
        <p:nvSpPr>
          <p:cNvPr id="10" name="Rechteck 9"/>
          <p:cNvSpPr/>
          <p:nvPr/>
        </p:nvSpPr>
        <p:spPr>
          <a:xfrm>
            <a:off x="6254594" y="3932808"/>
            <a:ext cx="1566987" cy="230832"/>
          </a:xfrm>
          <a:prstGeom prst="rect">
            <a:avLst/>
          </a:prstGeom>
        </p:spPr>
        <p:txBody>
          <a:bodyPr wrap="square">
            <a:spAutoFit/>
          </a:bodyPr>
          <a:lstStyle/>
          <a:p>
            <a:pPr algn="ctr"/>
            <a:r>
              <a:rPr lang="de-AT" sz="900" dirty="0" smtClean="0"/>
              <a:t>Source: © MAN</a:t>
            </a:r>
            <a:endParaRPr lang="de-AT" sz="900" dirty="0"/>
          </a:p>
        </p:txBody>
      </p:sp>
    </p:spTree>
    <p:extLst>
      <p:ext uri="{BB962C8B-B14F-4D97-AF65-F5344CB8AC3E}">
        <p14:creationId xmlns:p14="http://schemas.microsoft.com/office/powerpoint/2010/main" val="1648611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b="3398"/>
          <a:stretch/>
        </p:blipFill>
        <p:spPr>
          <a:xfrm>
            <a:off x="0" y="1679427"/>
            <a:ext cx="9144000" cy="4701902"/>
          </a:xfrm>
          <a:prstGeom prst="rect">
            <a:avLst/>
          </a:prstGeom>
        </p:spPr>
      </p:pic>
      <p:sp>
        <p:nvSpPr>
          <p:cNvPr id="2" name="Titel 1"/>
          <p:cNvSpPr>
            <a:spLocks noGrp="1"/>
          </p:cNvSpPr>
          <p:nvPr>
            <p:ph type="title"/>
          </p:nvPr>
        </p:nvSpPr>
        <p:spPr>
          <a:xfrm>
            <a:off x="457200" y="404664"/>
            <a:ext cx="7139136" cy="990600"/>
          </a:xfrm>
        </p:spPr>
        <p:txBody>
          <a:bodyPr>
            <a:normAutofit/>
          </a:bodyPr>
          <a:lstStyle/>
          <a:p>
            <a:r>
              <a:rPr lang="en-GB" b="1" dirty="0" smtClean="0">
                <a:solidFill>
                  <a:schemeClr val="tx1"/>
                </a:solidFill>
              </a:rPr>
              <a:t>Optimisation of existing means of transport</a:t>
            </a:r>
            <a:r>
              <a:rPr lang="de-AT" dirty="0" smtClean="0">
                <a:solidFill>
                  <a:schemeClr val="tx1"/>
                </a:solidFill>
              </a:rPr>
              <a:t/>
            </a:r>
            <a:br>
              <a:rPr lang="de-AT" dirty="0" smtClean="0">
                <a:solidFill>
                  <a:schemeClr val="tx1"/>
                </a:solidFill>
              </a:rPr>
            </a:br>
            <a:r>
              <a:rPr lang="de-AT" sz="2400" dirty="0" smtClean="0">
                <a:solidFill>
                  <a:schemeClr val="tx1"/>
                </a:solidFill>
              </a:rPr>
              <a:t>Quiz</a:t>
            </a:r>
            <a:endParaRPr lang="de-AT" sz="2400" dirty="0">
              <a:solidFill>
                <a:schemeClr val="tx1"/>
              </a:solidFill>
            </a:endParaRPr>
          </a:p>
        </p:txBody>
      </p:sp>
      <p:sp>
        <p:nvSpPr>
          <p:cNvPr id="3" name="Inhaltsplatzhalter 2"/>
          <p:cNvSpPr>
            <a:spLocks noGrp="1"/>
          </p:cNvSpPr>
          <p:nvPr>
            <p:ph idx="1"/>
          </p:nvPr>
        </p:nvSpPr>
        <p:spPr>
          <a:effectLst>
            <a:outerShdw blurRad="50800" dist="38100" dir="2700000" algn="tl" rotWithShape="0">
              <a:prstClr val="black">
                <a:alpha val="40000"/>
              </a:prstClr>
            </a:outerShdw>
          </a:effectLst>
        </p:spPr>
        <p:txBody>
          <a:bodyPr>
            <a:normAutofit/>
          </a:bodyPr>
          <a:lstStyle/>
          <a:p>
            <a:pPr marL="0" indent="0">
              <a:buNone/>
            </a:pPr>
            <a:endParaRPr lang="de-AT" sz="2800" dirty="0" smtClean="0">
              <a:solidFill>
                <a:schemeClr val="tx1"/>
              </a:solidFill>
            </a:endParaRPr>
          </a:p>
          <a:p>
            <a:pPr marL="0" indent="0">
              <a:buNone/>
            </a:pPr>
            <a:endParaRPr lang="de-AT" sz="2800" dirty="0">
              <a:solidFill>
                <a:schemeClr val="tx1"/>
              </a:solidFill>
            </a:endParaRPr>
          </a:p>
          <a:p>
            <a:pPr marL="0" indent="0" algn="ctr">
              <a:buNone/>
            </a:pPr>
            <a:endParaRPr lang="de-AT" sz="3600" b="1" dirty="0" smtClean="0">
              <a:solidFill>
                <a:schemeClr val="tx1"/>
              </a:solidFill>
              <a:effectLst>
                <a:outerShdw blurRad="38100" dist="38100" dir="2700000" algn="tl">
                  <a:srgbClr val="000000">
                    <a:alpha val="43137"/>
                  </a:srgbClr>
                </a:outerShdw>
              </a:effectLst>
            </a:endParaRPr>
          </a:p>
          <a:p>
            <a:pPr marL="0" indent="0" algn="ctr">
              <a:buNone/>
            </a:pPr>
            <a:r>
              <a:rPr lang="en-GB" sz="3600" b="1" dirty="0" smtClean="0">
                <a:solidFill>
                  <a:schemeClr val="bg1"/>
                </a:solidFill>
                <a:effectLst>
                  <a:outerShdw blurRad="38100" dist="38100" dir="2700000" algn="tl">
                    <a:srgbClr val="000000">
                      <a:alpha val="43137"/>
                    </a:srgbClr>
                  </a:outerShdw>
                </a:effectLst>
              </a:rPr>
              <a:t>Which optimisations of existing means of transport do you know?</a:t>
            </a:r>
            <a:endParaRPr lang="en-GB" sz="3600" b="1" dirty="0">
              <a:solidFill>
                <a:schemeClr val="bg1"/>
              </a:solidFill>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7" name="Textfeld 6"/>
          <p:cNvSpPr txBox="1"/>
          <p:nvPr/>
        </p:nvSpPr>
        <p:spPr>
          <a:xfrm>
            <a:off x="107504" y="6381328"/>
            <a:ext cx="1740431" cy="230832"/>
          </a:xfrm>
          <a:prstGeom prst="rect">
            <a:avLst/>
          </a:prstGeom>
          <a:noFill/>
        </p:spPr>
        <p:txBody>
          <a:bodyPr wrap="square" rtlCol="0">
            <a:spAutoFit/>
          </a:bodyPr>
          <a:lstStyle/>
          <a:p>
            <a:r>
              <a:rPr lang="de-AT" sz="900" dirty="0" smtClean="0"/>
              <a:t>Source: pixabay</a:t>
            </a:r>
            <a:endParaRPr lang="de-AT" sz="900" dirty="0"/>
          </a:p>
        </p:txBody>
      </p:sp>
      <p:sp>
        <p:nvSpPr>
          <p:cNvPr id="9"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461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AT" b="1" dirty="0" smtClean="0">
                <a:solidFill>
                  <a:schemeClr val="tx1">
                    <a:lumMod val="75000"/>
                    <a:lumOff val="25000"/>
                  </a:schemeClr>
                </a:solidFill>
              </a:rPr>
              <a:t>Agenda</a:t>
            </a:r>
            <a:r>
              <a:rPr lang="de-AT" sz="3100" b="1" dirty="0" smtClean="0">
                <a:solidFill>
                  <a:schemeClr val="tx1">
                    <a:lumMod val="75000"/>
                    <a:lumOff val="25000"/>
                  </a:schemeClr>
                </a:solidFill>
              </a:rPr>
              <a:t/>
            </a:r>
            <a:br>
              <a:rPr lang="de-AT" sz="3100" b="1" dirty="0" smtClean="0">
                <a:solidFill>
                  <a:schemeClr val="tx1">
                    <a:lumMod val="75000"/>
                    <a:lumOff val="25000"/>
                  </a:schemeClr>
                </a:solidFill>
              </a:rPr>
            </a:br>
            <a:r>
              <a:rPr lang="en-US" sz="2000" dirty="0">
                <a:solidFill>
                  <a:schemeClr val="tx1">
                    <a:lumMod val="75000"/>
                    <a:lumOff val="25000"/>
                  </a:schemeClr>
                </a:solidFill>
              </a:rPr>
              <a:t>Future Trends in Freight </a:t>
            </a:r>
            <a:r>
              <a:rPr lang="en-US" sz="2000" dirty="0" smtClean="0">
                <a:solidFill>
                  <a:schemeClr val="tx1">
                    <a:lumMod val="75000"/>
                    <a:lumOff val="25000"/>
                  </a:schemeClr>
                </a:solidFill>
              </a:rPr>
              <a:t>Transport</a:t>
            </a:r>
            <a:endParaRPr lang="de-AT" sz="16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416087557"/>
              </p:ext>
            </p:extLst>
          </p:nvPr>
        </p:nvGraphicFramePr>
        <p:xfrm>
          <a:off x="432048" y="1988840"/>
          <a:ext cx="838842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7275289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715472" cy="990600"/>
          </a:xfrm>
        </p:spPr>
        <p:txBody>
          <a:bodyPr>
            <a:normAutofit/>
          </a:bodyPr>
          <a:lstStyle/>
          <a:p>
            <a:r>
              <a:rPr lang="de-DE" b="1" dirty="0" err="1" smtClean="0">
                <a:solidFill>
                  <a:schemeClr val="tx1"/>
                </a:solidFill>
                <a:latin typeface="Corbel" panose="020B0503020204020204" pitchFamily="34" charset="0"/>
              </a:rPr>
              <a:t>Visionary</a:t>
            </a:r>
            <a:r>
              <a:rPr lang="de-DE" b="1" dirty="0" smtClean="0">
                <a:solidFill>
                  <a:schemeClr val="tx1"/>
                </a:solidFill>
                <a:latin typeface="Corbel" panose="020B0503020204020204" pitchFamily="34" charset="0"/>
              </a:rPr>
              <a:t> </a:t>
            </a:r>
            <a:r>
              <a:rPr lang="de-DE" b="1" dirty="0" err="1" smtClean="0">
                <a:solidFill>
                  <a:schemeClr val="tx1"/>
                </a:solidFill>
                <a:latin typeface="Corbel" panose="020B0503020204020204" pitchFamily="34" charset="0"/>
              </a:rPr>
              <a:t>means</a:t>
            </a:r>
            <a:r>
              <a:rPr lang="de-DE" b="1" dirty="0" smtClean="0">
                <a:solidFill>
                  <a:schemeClr val="tx1"/>
                </a:solidFill>
                <a:latin typeface="Corbel" panose="020B0503020204020204" pitchFamily="34" charset="0"/>
              </a:rPr>
              <a:t> </a:t>
            </a:r>
            <a:r>
              <a:rPr lang="de-DE" b="1" dirty="0" err="1" smtClean="0">
                <a:solidFill>
                  <a:schemeClr val="tx1"/>
                </a:solidFill>
                <a:latin typeface="Corbel" panose="020B0503020204020204" pitchFamily="34" charset="0"/>
              </a:rPr>
              <a:t>of</a:t>
            </a:r>
            <a:r>
              <a:rPr lang="de-DE" b="1" dirty="0" smtClean="0">
                <a:solidFill>
                  <a:schemeClr val="tx1"/>
                </a:solidFill>
                <a:latin typeface="Corbel" panose="020B0503020204020204" pitchFamily="34" charset="0"/>
              </a:rPr>
              <a:t> </a:t>
            </a:r>
            <a:r>
              <a:rPr lang="de-DE" b="1" dirty="0" err="1" smtClean="0">
                <a:solidFill>
                  <a:schemeClr val="tx1"/>
                </a:solidFill>
                <a:latin typeface="Corbel" panose="020B0503020204020204" pitchFamily="34" charset="0"/>
              </a:rPr>
              <a:t>transport</a:t>
            </a:r>
            <a:r>
              <a:rPr lang="de-DE" b="1" dirty="0" smtClean="0">
                <a:solidFill>
                  <a:schemeClr val="tx1"/>
                </a:solidFill>
                <a:latin typeface="Corbel" panose="020B0503020204020204" pitchFamily="34" charset="0"/>
              </a:rPr>
              <a:t> </a:t>
            </a:r>
            <a:endParaRPr lang="en-US" sz="2400" b="0" dirty="0">
              <a:solidFill>
                <a:schemeClr val="tx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4" name="Freihandform 3"/>
          <p:cNvSpPr/>
          <p:nvPr/>
        </p:nvSpPr>
        <p:spPr>
          <a:xfrm>
            <a:off x="3618003" y="3321082"/>
            <a:ext cx="1907993" cy="1655995"/>
          </a:xfrm>
          <a:custGeom>
            <a:avLst/>
            <a:gdLst>
              <a:gd name="connsiteX0" fmla="*/ 0 w 1907993"/>
              <a:gd name="connsiteY0" fmla="*/ 276005 h 1655995"/>
              <a:gd name="connsiteX1" fmla="*/ 276005 w 1907993"/>
              <a:gd name="connsiteY1" fmla="*/ 0 h 1655995"/>
              <a:gd name="connsiteX2" fmla="*/ 1631988 w 1907993"/>
              <a:gd name="connsiteY2" fmla="*/ 0 h 1655995"/>
              <a:gd name="connsiteX3" fmla="*/ 1907993 w 1907993"/>
              <a:gd name="connsiteY3" fmla="*/ 276005 h 1655995"/>
              <a:gd name="connsiteX4" fmla="*/ 1907993 w 1907993"/>
              <a:gd name="connsiteY4" fmla="*/ 1379990 h 1655995"/>
              <a:gd name="connsiteX5" fmla="*/ 1631988 w 1907993"/>
              <a:gd name="connsiteY5" fmla="*/ 1655995 h 1655995"/>
              <a:gd name="connsiteX6" fmla="*/ 276005 w 1907993"/>
              <a:gd name="connsiteY6" fmla="*/ 1655995 h 1655995"/>
              <a:gd name="connsiteX7" fmla="*/ 0 w 1907993"/>
              <a:gd name="connsiteY7" fmla="*/ 1379990 h 1655995"/>
              <a:gd name="connsiteX8" fmla="*/ 0 w 1907993"/>
              <a:gd name="connsiteY8" fmla="*/ 276005 h 165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993" h="1655995">
                <a:moveTo>
                  <a:pt x="0" y="276005"/>
                </a:moveTo>
                <a:cubicBezTo>
                  <a:pt x="0" y="123572"/>
                  <a:pt x="123572" y="0"/>
                  <a:pt x="276005" y="0"/>
                </a:cubicBezTo>
                <a:lnTo>
                  <a:pt x="1631988" y="0"/>
                </a:lnTo>
                <a:cubicBezTo>
                  <a:pt x="1784421" y="0"/>
                  <a:pt x="1907993" y="123572"/>
                  <a:pt x="1907993" y="276005"/>
                </a:cubicBezTo>
                <a:lnTo>
                  <a:pt x="1907993" y="1379990"/>
                </a:lnTo>
                <a:cubicBezTo>
                  <a:pt x="1907993" y="1532423"/>
                  <a:pt x="1784421" y="1655995"/>
                  <a:pt x="1631988" y="1655995"/>
                </a:cubicBezTo>
                <a:lnTo>
                  <a:pt x="276005" y="1655995"/>
                </a:lnTo>
                <a:cubicBezTo>
                  <a:pt x="123572" y="1655995"/>
                  <a:pt x="0" y="1532423"/>
                  <a:pt x="0" y="1379990"/>
                </a:cubicBezTo>
                <a:lnTo>
                  <a:pt x="0" y="276005"/>
                </a:lnTo>
                <a:close/>
              </a:path>
            </a:pathLst>
          </a:custGeom>
          <a:noFill/>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31639" tIns="131639" rIns="131639" bIns="131639" numCol="1" spcCol="1270" anchor="ctr" anchorCtr="0">
            <a:noAutofit/>
          </a:bodyPr>
          <a:lstStyle/>
          <a:p>
            <a:pPr lvl="0" algn="ctr" defTabSz="889000">
              <a:lnSpc>
                <a:spcPct val="90000"/>
              </a:lnSpc>
              <a:spcBef>
                <a:spcPct val="0"/>
              </a:spcBef>
              <a:spcAft>
                <a:spcPct val="35000"/>
              </a:spcAft>
            </a:pPr>
            <a:r>
              <a:rPr lang="de-DE" sz="2000" b="1" kern="1200" noProof="0" dirty="0" err="1" smtClean="0">
                <a:solidFill>
                  <a:schemeClr val="tx1"/>
                </a:solidFill>
                <a:latin typeface="+mn-lt"/>
              </a:rPr>
              <a:t>Visionary</a:t>
            </a:r>
            <a:r>
              <a:rPr lang="de-DE" sz="2000" b="1" kern="1200" noProof="0" dirty="0" smtClean="0">
                <a:solidFill>
                  <a:schemeClr val="tx1"/>
                </a:solidFill>
                <a:latin typeface="+mn-lt"/>
              </a:rPr>
              <a:t> </a:t>
            </a:r>
            <a:r>
              <a:rPr lang="de-DE" sz="2000" b="1" kern="1200" noProof="0" dirty="0" err="1" smtClean="0">
                <a:solidFill>
                  <a:schemeClr val="tx1"/>
                </a:solidFill>
                <a:latin typeface="+mn-lt"/>
              </a:rPr>
              <a:t>means</a:t>
            </a:r>
            <a:r>
              <a:rPr lang="de-DE" sz="2000" b="1" kern="1200" noProof="0" dirty="0" smtClean="0">
                <a:solidFill>
                  <a:schemeClr val="tx1"/>
                </a:solidFill>
                <a:latin typeface="+mn-lt"/>
              </a:rPr>
              <a:t> </a:t>
            </a:r>
            <a:r>
              <a:rPr lang="de-DE" sz="2000" b="1" kern="1200" noProof="0" dirty="0" err="1" smtClean="0">
                <a:solidFill>
                  <a:schemeClr val="tx1"/>
                </a:solidFill>
                <a:latin typeface="+mn-lt"/>
              </a:rPr>
              <a:t>of</a:t>
            </a:r>
            <a:r>
              <a:rPr lang="de-DE" sz="2000" b="1" kern="1200" noProof="0" dirty="0" smtClean="0">
                <a:solidFill>
                  <a:schemeClr val="tx1"/>
                </a:solidFill>
                <a:latin typeface="+mn-lt"/>
              </a:rPr>
              <a:t> </a:t>
            </a:r>
            <a:r>
              <a:rPr lang="de-DE" sz="2000" b="1" kern="1200" noProof="0" dirty="0" err="1" smtClean="0">
                <a:solidFill>
                  <a:schemeClr val="tx1"/>
                </a:solidFill>
                <a:latin typeface="+mn-lt"/>
              </a:rPr>
              <a:t>transport</a:t>
            </a:r>
            <a:endParaRPr lang="de-DE" sz="2000" b="1" kern="1200" noProof="0" dirty="0">
              <a:solidFill>
                <a:schemeClr val="tx1"/>
              </a:solidFill>
              <a:latin typeface="+mn-lt"/>
            </a:endParaRPr>
          </a:p>
        </p:txBody>
      </p:sp>
      <p:sp>
        <p:nvSpPr>
          <p:cNvPr id="6" name="Freihandform 5"/>
          <p:cNvSpPr/>
          <p:nvPr/>
        </p:nvSpPr>
        <p:spPr>
          <a:xfrm rot="19280565">
            <a:off x="5508274" y="3335427"/>
            <a:ext cx="161768" cy="0"/>
          </a:xfrm>
          <a:custGeom>
            <a:avLst/>
            <a:gdLst/>
            <a:ahLst/>
            <a:cxnLst/>
            <a:rect l="0" t="0" r="0" b="0"/>
            <a:pathLst>
              <a:path>
                <a:moveTo>
                  <a:pt x="0" y="0"/>
                </a:moveTo>
                <a:lnTo>
                  <a:pt x="161768"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ihandform 6"/>
          <p:cNvSpPr/>
          <p:nvPr/>
        </p:nvSpPr>
        <p:spPr>
          <a:xfrm>
            <a:off x="5652321" y="1844970"/>
            <a:ext cx="1799998" cy="1439996"/>
          </a:xfrm>
          <a:custGeom>
            <a:avLst/>
            <a:gdLst>
              <a:gd name="connsiteX0" fmla="*/ 0 w 1799998"/>
              <a:gd name="connsiteY0" fmla="*/ 240004 h 1439996"/>
              <a:gd name="connsiteX1" fmla="*/ 240004 w 1799998"/>
              <a:gd name="connsiteY1" fmla="*/ 0 h 1439996"/>
              <a:gd name="connsiteX2" fmla="*/ 1559994 w 1799998"/>
              <a:gd name="connsiteY2" fmla="*/ 0 h 1439996"/>
              <a:gd name="connsiteX3" fmla="*/ 1799998 w 1799998"/>
              <a:gd name="connsiteY3" fmla="*/ 240004 h 1439996"/>
              <a:gd name="connsiteX4" fmla="*/ 1799998 w 1799998"/>
              <a:gd name="connsiteY4" fmla="*/ 1199992 h 1439996"/>
              <a:gd name="connsiteX5" fmla="*/ 1559994 w 1799998"/>
              <a:gd name="connsiteY5" fmla="*/ 1439996 h 1439996"/>
              <a:gd name="connsiteX6" fmla="*/ 240004 w 1799998"/>
              <a:gd name="connsiteY6" fmla="*/ 1439996 h 1439996"/>
              <a:gd name="connsiteX7" fmla="*/ 0 w 1799998"/>
              <a:gd name="connsiteY7" fmla="*/ 1199992 h 1439996"/>
              <a:gd name="connsiteX8" fmla="*/ 0 w 1799998"/>
              <a:gd name="connsiteY8" fmla="*/ 240004 h 14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8" h="1439996">
                <a:moveTo>
                  <a:pt x="0" y="240004"/>
                </a:moveTo>
                <a:cubicBezTo>
                  <a:pt x="0" y="107453"/>
                  <a:pt x="107453" y="0"/>
                  <a:pt x="240004" y="0"/>
                </a:cubicBezTo>
                <a:lnTo>
                  <a:pt x="1559994" y="0"/>
                </a:lnTo>
                <a:cubicBezTo>
                  <a:pt x="1692545" y="0"/>
                  <a:pt x="1799998" y="107453"/>
                  <a:pt x="1799998" y="240004"/>
                </a:cubicBezTo>
                <a:lnTo>
                  <a:pt x="1799998" y="1199992"/>
                </a:lnTo>
                <a:cubicBezTo>
                  <a:pt x="1799998" y="1332543"/>
                  <a:pt x="1692545" y="1439996"/>
                  <a:pt x="1559994" y="1439996"/>
                </a:cubicBezTo>
                <a:lnTo>
                  <a:pt x="240004" y="1439996"/>
                </a:lnTo>
                <a:cubicBezTo>
                  <a:pt x="107453" y="1439996"/>
                  <a:pt x="0" y="1332543"/>
                  <a:pt x="0" y="1199992"/>
                </a:cubicBezTo>
                <a:lnTo>
                  <a:pt x="0" y="240004"/>
                </a:lnTo>
                <a:close/>
              </a:path>
            </a:pathLst>
          </a:custGeom>
          <a:blipFill rotWithShape="0">
            <a:blip r:embed="rId3"/>
            <a:stretch>
              <a:fillRect/>
            </a:stretch>
          </a:blipFill>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1095" tIns="121095" rIns="121095" bIns="121095" numCol="1" spcCol="1270" anchor="b" anchorCtr="0">
            <a:noAutofit/>
          </a:bodyPr>
          <a:lstStyle/>
          <a:p>
            <a:pPr lvl="0" algn="ctr" defTabSz="889000">
              <a:lnSpc>
                <a:spcPct val="90000"/>
              </a:lnSpc>
              <a:spcBef>
                <a:spcPct val="0"/>
              </a:spcBef>
              <a:spcAft>
                <a:spcPct val="35000"/>
              </a:spcAft>
            </a:pPr>
            <a:r>
              <a:rPr lang="de-DE" sz="2000" b="1" kern="1200" noProof="0" dirty="0" smtClean="0">
                <a:solidFill>
                  <a:srgbClr val="FFC000"/>
                </a:solidFill>
                <a:latin typeface="+mn-lt"/>
              </a:rPr>
              <a:t>Hyperloop</a:t>
            </a:r>
            <a:endParaRPr lang="de-DE" sz="2000" b="1" kern="1200" noProof="0" dirty="0">
              <a:solidFill>
                <a:srgbClr val="FFC000"/>
              </a:solidFill>
              <a:latin typeface="+mn-lt"/>
            </a:endParaRPr>
          </a:p>
        </p:txBody>
      </p:sp>
      <p:sp>
        <p:nvSpPr>
          <p:cNvPr id="8" name="Freihandform 7"/>
          <p:cNvSpPr/>
          <p:nvPr/>
        </p:nvSpPr>
        <p:spPr>
          <a:xfrm rot="2319543">
            <a:off x="5508293" y="4962724"/>
            <a:ext cx="161580" cy="0"/>
          </a:xfrm>
          <a:custGeom>
            <a:avLst/>
            <a:gdLst/>
            <a:ahLst/>
            <a:cxnLst/>
            <a:rect l="0" t="0" r="0" b="0"/>
            <a:pathLst>
              <a:path>
                <a:moveTo>
                  <a:pt x="0" y="0"/>
                </a:moveTo>
                <a:lnTo>
                  <a:pt x="161580"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ihandform 8"/>
          <p:cNvSpPr/>
          <p:nvPr/>
        </p:nvSpPr>
        <p:spPr>
          <a:xfrm>
            <a:off x="5652171" y="5013174"/>
            <a:ext cx="1799998" cy="1439996"/>
          </a:xfrm>
          <a:custGeom>
            <a:avLst/>
            <a:gdLst>
              <a:gd name="connsiteX0" fmla="*/ 0 w 1799998"/>
              <a:gd name="connsiteY0" fmla="*/ 240004 h 1439996"/>
              <a:gd name="connsiteX1" fmla="*/ 240004 w 1799998"/>
              <a:gd name="connsiteY1" fmla="*/ 0 h 1439996"/>
              <a:gd name="connsiteX2" fmla="*/ 1559994 w 1799998"/>
              <a:gd name="connsiteY2" fmla="*/ 0 h 1439996"/>
              <a:gd name="connsiteX3" fmla="*/ 1799998 w 1799998"/>
              <a:gd name="connsiteY3" fmla="*/ 240004 h 1439996"/>
              <a:gd name="connsiteX4" fmla="*/ 1799998 w 1799998"/>
              <a:gd name="connsiteY4" fmla="*/ 1199992 h 1439996"/>
              <a:gd name="connsiteX5" fmla="*/ 1559994 w 1799998"/>
              <a:gd name="connsiteY5" fmla="*/ 1439996 h 1439996"/>
              <a:gd name="connsiteX6" fmla="*/ 240004 w 1799998"/>
              <a:gd name="connsiteY6" fmla="*/ 1439996 h 1439996"/>
              <a:gd name="connsiteX7" fmla="*/ 0 w 1799998"/>
              <a:gd name="connsiteY7" fmla="*/ 1199992 h 1439996"/>
              <a:gd name="connsiteX8" fmla="*/ 0 w 1799998"/>
              <a:gd name="connsiteY8" fmla="*/ 240004 h 14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8" h="1439996">
                <a:moveTo>
                  <a:pt x="0" y="240004"/>
                </a:moveTo>
                <a:cubicBezTo>
                  <a:pt x="0" y="107453"/>
                  <a:pt x="107453" y="0"/>
                  <a:pt x="240004" y="0"/>
                </a:cubicBezTo>
                <a:lnTo>
                  <a:pt x="1559994" y="0"/>
                </a:lnTo>
                <a:cubicBezTo>
                  <a:pt x="1692545" y="0"/>
                  <a:pt x="1799998" y="107453"/>
                  <a:pt x="1799998" y="240004"/>
                </a:cubicBezTo>
                <a:lnTo>
                  <a:pt x="1799998" y="1199992"/>
                </a:lnTo>
                <a:cubicBezTo>
                  <a:pt x="1799998" y="1332543"/>
                  <a:pt x="1692545" y="1439996"/>
                  <a:pt x="1559994" y="1439996"/>
                </a:cubicBezTo>
                <a:lnTo>
                  <a:pt x="240004" y="1439996"/>
                </a:lnTo>
                <a:cubicBezTo>
                  <a:pt x="107453" y="1439996"/>
                  <a:pt x="0" y="1332543"/>
                  <a:pt x="0" y="1199992"/>
                </a:cubicBezTo>
                <a:lnTo>
                  <a:pt x="0" y="240004"/>
                </a:lnTo>
                <a:close/>
              </a:path>
            </a:pathLst>
          </a:custGeom>
          <a:blipFill rotWithShape="0">
            <a:blip r:embed="rId4"/>
            <a:stretch>
              <a:fillRect/>
            </a:stretch>
          </a:blipFill>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1095" tIns="121095" rIns="121095" bIns="121095" numCol="1" spcCol="1270" anchor="b" anchorCtr="0">
            <a:noAutofit/>
          </a:bodyPr>
          <a:lstStyle/>
          <a:p>
            <a:pPr lvl="0" algn="ctr" defTabSz="889000">
              <a:lnSpc>
                <a:spcPct val="90000"/>
              </a:lnSpc>
              <a:spcBef>
                <a:spcPct val="0"/>
              </a:spcBef>
              <a:spcAft>
                <a:spcPct val="35000"/>
              </a:spcAft>
            </a:pPr>
            <a:r>
              <a:rPr lang="de-DE" sz="2000" b="1" kern="1200" noProof="0" dirty="0" smtClean="0">
                <a:solidFill>
                  <a:srgbClr val="FFC000"/>
                </a:solidFill>
                <a:latin typeface="+mn-lt"/>
              </a:rPr>
              <a:t>Cargo Sous Terrain</a:t>
            </a:r>
            <a:endParaRPr lang="de-DE" sz="2000" b="1" kern="1200" noProof="0" dirty="0">
              <a:solidFill>
                <a:srgbClr val="FFC000"/>
              </a:solidFill>
              <a:latin typeface="+mn-lt"/>
            </a:endParaRPr>
          </a:p>
        </p:txBody>
      </p:sp>
      <p:sp>
        <p:nvSpPr>
          <p:cNvPr id="10" name="Freihandform 9"/>
          <p:cNvSpPr/>
          <p:nvPr/>
        </p:nvSpPr>
        <p:spPr>
          <a:xfrm rot="8480403">
            <a:off x="3473966" y="4962806"/>
            <a:ext cx="161760" cy="0"/>
          </a:xfrm>
          <a:custGeom>
            <a:avLst/>
            <a:gdLst/>
            <a:ahLst/>
            <a:cxnLst/>
            <a:rect l="0" t="0" r="0" b="0"/>
            <a:pathLst>
              <a:path>
                <a:moveTo>
                  <a:pt x="0" y="0"/>
                </a:moveTo>
                <a:lnTo>
                  <a:pt x="161760"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ihandform 11"/>
          <p:cNvSpPr/>
          <p:nvPr/>
        </p:nvSpPr>
        <p:spPr>
          <a:xfrm>
            <a:off x="1691697" y="5013332"/>
            <a:ext cx="1799998" cy="1439996"/>
          </a:xfrm>
          <a:custGeom>
            <a:avLst/>
            <a:gdLst>
              <a:gd name="connsiteX0" fmla="*/ 0 w 1799998"/>
              <a:gd name="connsiteY0" fmla="*/ 240004 h 1439996"/>
              <a:gd name="connsiteX1" fmla="*/ 240004 w 1799998"/>
              <a:gd name="connsiteY1" fmla="*/ 0 h 1439996"/>
              <a:gd name="connsiteX2" fmla="*/ 1559994 w 1799998"/>
              <a:gd name="connsiteY2" fmla="*/ 0 h 1439996"/>
              <a:gd name="connsiteX3" fmla="*/ 1799998 w 1799998"/>
              <a:gd name="connsiteY3" fmla="*/ 240004 h 1439996"/>
              <a:gd name="connsiteX4" fmla="*/ 1799998 w 1799998"/>
              <a:gd name="connsiteY4" fmla="*/ 1199992 h 1439996"/>
              <a:gd name="connsiteX5" fmla="*/ 1559994 w 1799998"/>
              <a:gd name="connsiteY5" fmla="*/ 1439996 h 1439996"/>
              <a:gd name="connsiteX6" fmla="*/ 240004 w 1799998"/>
              <a:gd name="connsiteY6" fmla="*/ 1439996 h 1439996"/>
              <a:gd name="connsiteX7" fmla="*/ 0 w 1799998"/>
              <a:gd name="connsiteY7" fmla="*/ 1199992 h 1439996"/>
              <a:gd name="connsiteX8" fmla="*/ 0 w 1799998"/>
              <a:gd name="connsiteY8" fmla="*/ 240004 h 14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8" h="1439996">
                <a:moveTo>
                  <a:pt x="0" y="240004"/>
                </a:moveTo>
                <a:cubicBezTo>
                  <a:pt x="0" y="107453"/>
                  <a:pt x="107453" y="0"/>
                  <a:pt x="240004" y="0"/>
                </a:cubicBezTo>
                <a:lnTo>
                  <a:pt x="1559994" y="0"/>
                </a:lnTo>
                <a:cubicBezTo>
                  <a:pt x="1692545" y="0"/>
                  <a:pt x="1799998" y="107453"/>
                  <a:pt x="1799998" y="240004"/>
                </a:cubicBezTo>
                <a:lnTo>
                  <a:pt x="1799998" y="1199992"/>
                </a:lnTo>
                <a:cubicBezTo>
                  <a:pt x="1799998" y="1332543"/>
                  <a:pt x="1692545" y="1439996"/>
                  <a:pt x="1559994" y="1439996"/>
                </a:cubicBezTo>
                <a:lnTo>
                  <a:pt x="240004" y="1439996"/>
                </a:lnTo>
                <a:cubicBezTo>
                  <a:pt x="107453" y="1439996"/>
                  <a:pt x="0" y="1332543"/>
                  <a:pt x="0" y="1199992"/>
                </a:cubicBezTo>
                <a:lnTo>
                  <a:pt x="0" y="240004"/>
                </a:lnTo>
                <a:close/>
              </a:path>
            </a:pathLst>
          </a:custGeom>
          <a:blipFill rotWithShape="0">
            <a:blip r:embed="rId5"/>
            <a:stretch>
              <a:fillRect/>
            </a:stretch>
          </a:blipFill>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1095" tIns="121095" rIns="121095" bIns="121095" numCol="1" spcCol="1270" anchor="b" anchorCtr="0">
            <a:noAutofit/>
          </a:bodyPr>
          <a:lstStyle/>
          <a:p>
            <a:pPr lvl="0" algn="ctr" defTabSz="889000">
              <a:lnSpc>
                <a:spcPct val="90000"/>
              </a:lnSpc>
              <a:spcBef>
                <a:spcPct val="0"/>
              </a:spcBef>
              <a:spcAft>
                <a:spcPct val="35000"/>
              </a:spcAft>
            </a:pPr>
            <a:r>
              <a:rPr lang="de-DE" sz="2000" b="1" kern="1200" noProof="0" dirty="0" err="1" smtClean="0">
                <a:solidFill>
                  <a:srgbClr val="FFC000"/>
                </a:solidFill>
                <a:latin typeface="+mn-lt"/>
              </a:rPr>
              <a:t>Drones</a:t>
            </a:r>
            <a:endParaRPr lang="de-DE" sz="2000" b="1" kern="1200" noProof="0" dirty="0">
              <a:solidFill>
                <a:srgbClr val="FFC000"/>
              </a:solidFill>
              <a:latin typeface="+mn-lt"/>
            </a:endParaRPr>
          </a:p>
        </p:txBody>
      </p:sp>
      <p:sp>
        <p:nvSpPr>
          <p:cNvPr id="13" name="Freihandform 12"/>
          <p:cNvSpPr/>
          <p:nvPr/>
        </p:nvSpPr>
        <p:spPr>
          <a:xfrm rot="13119592">
            <a:off x="3473953" y="3335350"/>
            <a:ext cx="161775" cy="0"/>
          </a:xfrm>
          <a:custGeom>
            <a:avLst/>
            <a:gdLst/>
            <a:ahLst/>
            <a:cxnLst/>
            <a:rect l="0" t="0" r="0" b="0"/>
            <a:pathLst>
              <a:path>
                <a:moveTo>
                  <a:pt x="0" y="0"/>
                </a:moveTo>
                <a:lnTo>
                  <a:pt x="161775"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ihandform 13"/>
          <p:cNvSpPr/>
          <p:nvPr/>
        </p:nvSpPr>
        <p:spPr>
          <a:xfrm>
            <a:off x="1691683" y="1844824"/>
            <a:ext cx="1799998" cy="1439996"/>
          </a:xfrm>
          <a:custGeom>
            <a:avLst/>
            <a:gdLst>
              <a:gd name="connsiteX0" fmla="*/ 0 w 1799998"/>
              <a:gd name="connsiteY0" fmla="*/ 240004 h 1439996"/>
              <a:gd name="connsiteX1" fmla="*/ 240004 w 1799998"/>
              <a:gd name="connsiteY1" fmla="*/ 0 h 1439996"/>
              <a:gd name="connsiteX2" fmla="*/ 1559994 w 1799998"/>
              <a:gd name="connsiteY2" fmla="*/ 0 h 1439996"/>
              <a:gd name="connsiteX3" fmla="*/ 1799998 w 1799998"/>
              <a:gd name="connsiteY3" fmla="*/ 240004 h 1439996"/>
              <a:gd name="connsiteX4" fmla="*/ 1799998 w 1799998"/>
              <a:gd name="connsiteY4" fmla="*/ 1199992 h 1439996"/>
              <a:gd name="connsiteX5" fmla="*/ 1559994 w 1799998"/>
              <a:gd name="connsiteY5" fmla="*/ 1439996 h 1439996"/>
              <a:gd name="connsiteX6" fmla="*/ 240004 w 1799998"/>
              <a:gd name="connsiteY6" fmla="*/ 1439996 h 1439996"/>
              <a:gd name="connsiteX7" fmla="*/ 0 w 1799998"/>
              <a:gd name="connsiteY7" fmla="*/ 1199992 h 1439996"/>
              <a:gd name="connsiteX8" fmla="*/ 0 w 1799998"/>
              <a:gd name="connsiteY8" fmla="*/ 240004 h 14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8" h="1439996">
                <a:moveTo>
                  <a:pt x="0" y="240004"/>
                </a:moveTo>
                <a:cubicBezTo>
                  <a:pt x="0" y="107453"/>
                  <a:pt x="107453" y="0"/>
                  <a:pt x="240004" y="0"/>
                </a:cubicBezTo>
                <a:lnTo>
                  <a:pt x="1559994" y="0"/>
                </a:lnTo>
                <a:cubicBezTo>
                  <a:pt x="1692545" y="0"/>
                  <a:pt x="1799998" y="107453"/>
                  <a:pt x="1799998" y="240004"/>
                </a:cubicBezTo>
                <a:lnTo>
                  <a:pt x="1799998" y="1199992"/>
                </a:lnTo>
                <a:cubicBezTo>
                  <a:pt x="1799998" y="1332543"/>
                  <a:pt x="1692545" y="1439996"/>
                  <a:pt x="1559994" y="1439996"/>
                </a:cubicBezTo>
                <a:lnTo>
                  <a:pt x="240004" y="1439996"/>
                </a:lnTo>
                <a:cubicBezTo>
                  <a:pt x="107453" y="1439996"/>
                  <a:pt x="0" y="1332543"/>
                  <a:pt x="0" y="1199992"/>
                </a:cubicBezTo>
                <a:lnTo>
                  <a:pt x="0" y="240004"/>
                </a:lnTo>
                <a:close/>
              </a:path>
            </a:pathLst>
          </a:custGeom>
          <a:blipFill rotWithShape="0">
            <a:blip r:embed="rId6"/>
            <a:stretch>
              <a:fillRect/>
            </a:stretch>
          </a:blipFill>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1095" tIns="121095" rIns="121095" bIns="121095" numCol="1" spcCol="1270" anchor="b" anchorCtr="0">
            <a:noAutofit/>
          </a:bodyPr>
          <a:lstStyle/>
          <a:p>
            <a:pPr lvl="0" algn="ctr" defTabSz="889000">
              <a:lnSpc>
                <a:spcPct val="90000"/>
              </a:lnSpc>
              <a:spcBef>
                <a:spcPct val="0"/>
              </a:spcBef>
              <a:spcAft>
                <a:spcPct val="35000"/>
              </a:spcAft>
            </a:pPr>
            <a:r>
              <a:rPr lang="de-DE" sz="2000" b="1" kern="1200" noProof="0" dirty="0" smtClean="0">
                <a:solidFill>
                  <a:srgbClr val="FFC000"/>
                </a:solidFill>
                <a:latin typeface="+mn-lt"/>
              </a:rPr>
              <a:t>Transport </a:t>
            </a:r>
            <a:r>
              <a:rPr lang="de-DE" sz="2000" b="1" kern="1200" noProof="0" dirty="0" err="1" smtClean="0">
                <a:solidFill>
                  <a:srgbClr val="FFC000"/>
                </a:solidFill>
                <a:latin typeface="+mn-lt"/>
              </a:rPr>
              <a:t>airship</a:t>
            </a:r>
            <a:endParaRPr lang="de-DE" sz="2000" b="1" kern="1200" noProof="0" dirty="0">
              <a:solidFill>
                <a:srgbClr val="FFC000"/>
              </a:solidFill>
              <a:latin typeface="+mn-lt"/>
            </a:endParaRPr>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277041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715200" cy="990600"/>
          </a:xfrm>
        </p:spPr>
        <p:txBody>
          <a:bodyPr/>
          <a:lstStyle/>
          <a:p>
            <a:r>
              <a:rPr lang="de-AT" b="1" dirty="0" smtClean="0">
                <a:solidFill>
                  <a:schemeClr val="tx1"/>
                </a:solidFill>
              </a:rPr>
              <a:t>HYPERLOOP – </a:t>
            </a:r>
            <a:r>
              <a:rPr lang="en-US" b="1" dirty="0" smtClean="0">
                <a:solidFill>
                  <a:schemeClr val="tx1"/>
                </a:solidFill>
              </a:rPr>
              <a:t>The </a:t>
            </a:r>
            <a:r>
              <a:rPr lang="en-US" b="1" dirty="0">
                <a:solidFill>
                  <a:schemeClr val="tx1"/>
                </a:solidFill>
              </a:rPr>
              <a:t>pneumatic tube system of the future</a:t>
            </a:r>
            <a:endParaRPr lang="de-AT" b="1" dirty="0">
              <a:solidFill>
                <a:schemeClr val="tx1"/>
              </a:solidFill>
            </a:endParaRPr>
          </a:p>
        </p:txBody>
      </p:sp>
      <p:sp>
        <p:nvSpPr>
          <p:cNvPr id="8" name="Inhaltsplatzhalter 7"/>
          <p:cNvSpPr>
            <a:spLocks noGrp="1"/>
          </p:cNvSpPr>
          <p:nvPr>
            <p:ph idx="1"/>
          </p:nvPr>
        </p:nvSpPr>
        <p:spPr>
          <a:xfrm>
            <a:off x="457200" y="1700808"/>
            <a:ext cx="5194920" cy="4776192"/>
          </a:xfrm>
        </p:spPr>
        <p:txBody>
          <a:bodyPr>
            <a:normAutofit lnSpcReduction="10000"/>
          </a:bodyPr>
          <a:lstStyle/>
          <a:p>
            <a:pPr marL="285750" indent="-285750">
              <a:spcBef>
                <a:spcPts val="480"/>
              </a:spcBef>
              <a:spcAft>
                <a:spcPts val="600"/>
              </a:spcAft>
            </a:pPr>
            <a:r>
              <a:rPr lang="en-US" sz="2000" dirty="0">
                <a:solidFill>
                  <a:schemeClr val="tx1"/>
                </a:solidFill>
              </a:rPr>
              <a:t>Founder: Elon Musk (2013</a:t>
            </a:r>
            <a:r>
              <a:rPr lang="en-US" sz="2000" dirty="0" smtClean="0">
                <a:solidFill>
                  <a:schemeClr val="tx1"/>
                </a:solidFill>
              </a:rPr>
              <a:t>)</a:t>
            </a:r>
          </a:p>
          <a:p>
            <a:pPr marL="285750" indent="-285750">
              <a:spcBef>
                <a:spcPts val="480"/>
              </a:spcBef>
              <a:spcAft>
                <a:spcPts val="600"/>
              </a:spcAft>
            </a:pPr>
            <a:r>
              <a:rPr lang="en-US" sz="2000" dirty="0" smtClean="0">
                <a:solidFill>
                  <a:schemeClr val="tx1"/>
                </a:solidFill>
              </a:rPr>
              <a:t>Transport </a:t>
            </a:r>
            <a:r>
              <a:rPr lang="en-US" sz="2000" dirty="0">
                <a:solidFill>
                  <a:schemeClr val="tx1"/>
                </a:solidFill>
              </a:rPr>
              <a:t>of vehicles (pods) in tubes with almost vacuum </a:t>
            </a:r>
            <a:r>
              <a:rPr lang="en-US" sz="2000" dirty="0" smtClean="0">
                <a:solidFill>
                  <a:schemeClr val="tx1"/>
                </a:solidFill>
              </a:rPr>
              <a:t>conditions</a:t>
            </a:r>
          </a:p>
          <a:p>
            <a:pPr lvl="1">
              <a:spcBef>
                <a:spcPts val="480"/>
              </a:spcBef>
              <a:spcAft>
                <a:spcPts val="600"/>
              </a:spcAft>
              <a:buFont typeface="Symbol" panose="05050102010706020507" pitchFamily="18" charset="2"/>
              <a:buChar char="-"/>
            </a:pPr>
            <a:r>
              <a:rPr lang="en-US" sz="1600" dirty="0" smtClean="0">
                <a:solidFill>
                  <a:schemeClr val="tx1"/>
                </a:solidFill>
              </a:rPr>
              <a:t>Transport </a:t>
            </a:r>
            <a:r>
              <a:rPr lang="en-US" sz="1600" dirty="0">
                <a:solidFill>
                  <a:schemeClr val="tx1"/>
                </a:solidFill>
              </a:rPr>
              <a:t>speeds of up to 1,220 </a:t>
            </a:r>
            <a:r>
              <a:rPr lang="en-US" sz="1600" dirty="0" smtClean="0">
                <a:solidFill>
                  <a:schemeClr val="tx1"/>
                </a:solidFill>
              </a:rPr>
              <a:t>km/h</a:t>
            </a:r>
          </a:p>
          <a:p>
            <a:pPr lvl="1">
              <a:spcBef>
                <a:spcPts val="480"/>
              </a:spcBef>
              <a:spcAft>
                <a:spcPts val="600"/>
              </a:spcAft>
              <a:buFont typeface="Symbol" panose="05050102010706020507" pitchFamily="18" charset="2"/>
              <a:buChar char="-"/>
            </a:pPr>
            <a:r>
              <a:rPr lang="en-US" sz="1600" dirty="0" smtClean="0">
                <a:solidFill>
                  <a:schemeClr val="tx1"/>
                </a:solidFill>
              </a:rPr>
              <a:t>Transport </a:t>
            </a:r>
            <a:r>
              <a:rPr lang="en-US" sz="1600" dirty="0">
                <a:solidFill>
                  <a:schemeClr val="tx1"/>
                </a:solidFill>
              </a:rPr>
              <a:t>capacity per pod approx. 12 </a:t>
            </a:r>
            <a:r>
              <a:rPr lang="en-US" sz="1600" dirty="0" smtClean="0">
                <a:solidFill>
                  <a:schemeClr val="tx1"/>
                </a:solidFill>
              </a:rPr>
              <a:t>tons</a:t>
            </a:r>
          </a:p>
          <a:p>
            <a:pPr lvl="1">
              <a:spcBef>
                <a:spcPts val="480"/>
              </a:spcBef>
              <a:spcAft>
                <a:spcPts val="600"/>
              </a:spcAft>
              <a:buFont typeface="Symbol" panose="05050102010706020507" pitchFamily="18" charset="2"/>
              <a:buChar char="-"/>
            </a:pPr>
            <a:r>
              <a:rPr lang="en-US" sz="1600" dirty="0" smtClean="0">
                <a:solidFill>
                  <a:schemeClr val="tx1"/>
                </a:solidFill>
              </a:rPr>
              <a:t>Different </a:t>
            </a:r>
            <a:r>
              <a:rPr lang="en-US" sz="1600" dirty="0">
                <a:solidFill>
                  <a:schemeClr val="tx1"/>
                </a:solidFill>
              </a:rPr>
              <a:t>diameters planned (for freight, persons and parcels</a:t>
            </a:r>
            <a:r>
              <a:rPr lang="en-US" sz="1600" dirty="0" smtClean="0">
                <a:solidFill>
                  <a:schemeClr val="tx1"/>
                </a:solidFill>
              </a:rPr>
              <a:t>)</a:t>
            </a:r>
          </a:p>
          <a:p>
            <a:pPr marL="285750" indent="-285750">
              <a:spcBef>
                <a:spcPts val="480"/>
              </a:spcBef>
              <a:spcAft>
                <a:spcPts val="600"/>
              </a:spcAft>
            </a:pPr>
            <a:r>
              <a:rPr lang="en-US" sz="2000" dirty="0">
                <a:solidFill>
                  <a:schemeClr val="tx1"/>
                </a:solidFill>
              </a:rPr>
              <a:t>G</a:t>
            </a:r>
            <a:r>
              <a:rPr lang="en-US" sz="2000" dirty="0" smtClean="0">
                <a:solidFill>
                  <a:schemeClr val="tx1"/>
                </a:solidFill>
              </a:rPr>
              <a:t>rid-connected</a:t>
            </a:r>
          </a:p>
          <a:p>
            <a:pPr lvl="1">
              <a:spcBef>
                <a:spcPts val="480"/>
              </a:spcBef>
              <a:spcAft>
                <a:spcPts val="600"/>
              </a:spcAft>
              <a:buFont typeface="Symbol" panose="05050102010706020507" pitchFamily="18" charset="2"/>
              <a:buChar char="-"/>
            </a:pPr>
            <a:r>
              <a:rPr lang="en-US" sz="1600" dirty="0" smtClean="0">
                <a:solidFill>
                  <a:schemeClr val="tx1"/>
                </a:solidFill>
              </a:rPr>
              <a:t>Pods </a:t>
            </a:r>
            <a:r>
              <a:rPr lang="en-US" sz="1600" dirty="0">
                <a:solidFill>
                  <a:schemeClr val="tx1"/>
                </a:solidFill>
              </a:rPr>
              <a:t>can only be moved in the infrastructure provided for this </a:t>
            </a:r>
            <a:r>
              <a:rPr lang="en-US" sz="1600" dirty="0" smtClean="0">
                <a:solidFill>
                  <a:schemeClr val="tx1"/>
                </a:solidFill>
              </a:rPr>
              <a:t>purpose</a:t>
            </a:r>
          </a:p>
          <a:p>
            <a:pPr lvl="1">
              <a:spcBef>
                <a:spcPts val="480"/>
              </a:spcBef>
              <a:spcAft>
                <a:spcPts val="600"/>
              </a:spcAft>
              <a:buFont typeface="Symbol" panose="05050102010706020507" pitchFamily="18" charset="2"/>
              <a:buChar char="-"/>
            </a:pPr>
            <a:r>
              <a:rPr lang="en-US" sz="1600" dirty="0" smtClean="0">
                <a:solidFill>
                  <a:schemeClr val="tx1"/>
                </a:solidFill>
              </a:rPr>
              <a:t>Construction </a:t>
            </a:r>
            <a:r>
              <a:rPr lang="en-US" sz="1600" dirty="0">
                <a:solidFill>
                  <a:schemeClr val="tx1"/>
                </a:solidFill>
              </a:rPr>
              <a:t>of the pipe network on </a:t>
            </a:r>
            <a:r>
              <a:rPr lang="en-US" sz="1600" dirty="0" smtClean="0">
                <a:solidFill>
                  <a:schemeClr val="tx1"/>
                </a:solidFill>
              </a:rPr>
              <a:t>pillars or </a:t>
            </a:r>
            <a:r>
              <a:rPr lang="en-US" sz="1600" dirty="0">
                <a:solidFill>
                  <a:schemeClr val="tx1"/>
                </a:solidFill>
              </a:rPr>
              <a:t>through </a:t>
            </a:r>
            <a:r>
              <a:rPr lang="en-US" sz="1600" dirty="0" smtClean="0">
                <a:solidFill>
                  <a:schemeClr val="tx1"/>
                </a:solidFill>
              </a:rPr>
              <a:t>tunnels</a:t>
            </a:r>
          </a:p>
          <a:p>
            <a:pPr lvl="1">
              <a:spcBef>
                <a:spcPts val="480"/>
              </a:spcBef>
              <a:spcAft>
                <a:spcPts val="600"/>
              </a:spcAft>
              <a:buFont typeface="Symbol" panose="05050102010706020507" pitchFamily="18" charset="2"/>
              <a:buChar char="-"/>
            </a:pPr>
            <a:r>
              <a:rPr lang="en-US" sz="1600" dirty="0" smtClean="0">
                <a:solidFill>
                  <a:schemeClr val="tx1"/>
                </a:solidFill>
              </a:rPr>
              <a:t>Electricity-operated </a:t>
            </a:r>
            <a:r>
              <a:rPr lang="en-US" sz="1600" dirty="0">
                <a:solidFill>
                  <a:schemeClr val="tx1"/>
                </a:solidFill>
              </a:rPr>
              <a:t>- Energy supply planned through solar panels on the top of the tubes</a:t>
            </a:r>
            <a:endParaRPr lang="de-AT" sz="1600" dirty="0">
              <a:solidFill>
                <a:schemeClr val="tx1"/>
              </a:solidFill>
            </a:endParaRPr>
          </a:p>
        </p:txBody>
      </p:sp>
      <p:sp>
        <p:nvSpPr>
          <p:cNvPr id="7" name="Textfeld 6"/>
          <p:cNvSpPr txBox="1"/>
          <p:nvPr/>
        </p:nvSpPr>
        <p:spPr>
          <a:xfrm>
            <a:off x="6386781" y="3905913"/>
            <a:ext cx="1757184" cy="230832"/>
          </a:xfrm>
          <a:prstGeom prst="rect">
            <a:avLst/>
          </a:prstGeom>
          <a:noFill/>
        </p:spPr>
        <p:txBody>
          <a:bodyPr wrap="square" rtlCol="0">
            <a:spAutoFit/>
          </a:bodyPr>
          <a:lstStyle/>
          <a:p>
            <a:pPr algn="ctr"/>
            <a:r>
              <a:rPr lang="de-AT" sz="900" dirty="0" smtClean="0"/>
              <a:t>Source: Virgin Hyperloop </a:t>
            </a:r>
            <a:r>
              <a:rPr lang="de-AT" sz="900" dirty="0" err="1" smtClean="0"/>
              <a:t>one</a:t>
            </a:r>
            <a:endParaRPr lang="de-AT" sz="900" baseline="30000"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041" y="4268966"/>
            <a:ext cx="3312000" cy="1864264"/>
          </a:xfrm>
          <a:prstGeom prst="rect">
            <a:avLst/>
          </a:prstGeom>
        </p:spPr>
      </p:pic>
      <p:sp>
        <p:nvSpPr>
          <p:cNvPr id="10" name="Textfeld 9"/>
          <p:cNvSpPr txBox="1"/>
          <p:nvPr/>
        </p:nvSpPr>
        <p:spPr>
          <a:xfrm>
            <a:off x="6282636" y="6150035"/>
            <a:ext cx="2039888" cy="230832"/>
          </a:xfrm>
          <a:prstGeom prst="rect">
            <a:avLst/>
          </a:prstGeom>
          <a:noFill/>
        </p:spPr>
        <p:txBody>
          <a:bodyPr wrap="square" rtlCol="0">
            <a:spAutoFit/>
          </a:bodyPr>
          <a:lstStyle/>
          <a:p>
            <a:pPr algn="ctr"/>
            <a:r>
              <a:rPr lang="de-AT" sz="800" dirty="0" smtClean="0"/>
              <a:t>Source: Hyperloop Alpha White </a:t>
            </a:r>
            <a:r>
              <a:rPr lang="de-AT" sz="900" dirty="0" smtClean="0"/>
              <a:t>Paper</a:t>
            </a:r>
            <a:endParaRPr lang="de-AT" sz="800" dirty="0"/>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12" name="Slide Number Placeholder 9"/>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18</a:t>
            </a:fld>
            <a:endParaRPr lang="de-AT" dirty="0">
              <a:solidFill>
                <a:prstClr val="white"/>
              </a:solidFill>
            </a:endParaRP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1328" y="1990624"/>
            <a:ext cx="3312000" cy="1864648"/>
          </a:xfrm>
          <a:prstGeom prst="rect">
            <a:avLst/>
          </a:prstGeom>
        </p:spPr>
      </p:pic>
    </p:spTree>
    <p:extLst>
      <p:ext uri="{BB962C8B-B14F-4D97-AF65-F5344CB8AC3E}">
        <p14:creationId xmlns:p14="http://schemas.microsoft.com/office/powerpoint/2010/main" val="81462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smtClean="0">
                <a:solidFill>
                  <a:schemeClr val="tx1"/>
                </a:solidFill>
              </a:rPr>
              <a:t>HYPERLOOP </a:t>
            </a:r>
            <a:r>
              <a:rPr lang="de-AT" b="1" dirty="0">
                <a:solidFill>
                  <a:schemeClr val="tx1"/>
                </a:solidFill>
              </a:rPr>
              <a:t>– Pros &amp; </a:t>
            </a:r>
            <a:r>
              <a:rPr lang="de-AT" b="1" dirty="0" err="1">
                <a:solidFill>
                  <a:schemeClr val="tx1"/>
                </a:solidFill>
              </a:rPr>
              <a:t>Cons</a:t>
            </a:r>
            <a:endParaRPr lang="de-AT" b="1" dirty="0">
              <a:solidFill>
                <a:schemeClr val="tx1"/>
              </a:solidFill>
            </a:endParaRPr>
          </a:p>
        </p:txBody>
      </p:sp>
      <p:sp>
        <p:nvSpPr>
          <p:cNvPr id="3" name="Textplatzhalter 2"/>
          <p:cNvSpPr>
            <a:spLocks noGrp="1"/>
          </p:cNvSpPr>
          <p:nvPr>
            <p:ph sz="half" idx="1"/>
          </p:nvPr>
        </p:nvSpPr>
        <p:spPr>
          <a:noFill/>
        </p:spPr>
        <p:txBody>
          <a:bodyPr>
            <a:normAutofit/>
          </a:bodyPr>
          <a:lstStyle/>
          <a:p>
            <a:pPr marL="0" indent="0" algn="ctr">
              <a:buClr>
                <a:srgbClr val="189BC8"/>
              </a:buClr>
              <a:buNone/>
            </a:pPr>
            <a:r>
              <a:rPr lang="de-DE" sz="2400" b="1" dirty="0" smtClean="0">
                <a:solidFill>
                  <a:schemeClr val="tx1"/>
                </a:solidFill>
              </a:rPr>
              <a:t>Pros</a:t>
            </a:r>
            <a:endParaRPr lang="de-AT" sz="2400" b="1" dirty="0">
              <a:solidFill>
                <a:schemeClr val="tx1"/>
              </a:solidFill>
            </a:endParaRPr>
          </a:p>
          <a:p>
            <a:pPr marL="342900" indent="-342900"/>
            <a:r>
              <a:rPr lang="en-US" sz="1800" dirty="0" smtClean="0">
                <a:solidFill>
                  <a:schemeClr val="tx1"/>
                </a:solidFill>
              </a:rPr>
              <a:t>Environmentally </a:t>
            </a:r>
            <a:r>
              <a:rPr lang="en-US" sz="1800" dirty="0">
                <a:solidFill>
                  <a:schemeClr val="tx1"/>
                </a:solidFill>
              </a:rPr>
              <a:t>friendly: Energy from solar </a:t>
            </a:r>
            <a:r>
              <a:rPr lang="en-US" sz="1800" dirty="0" smtClean="0">
                <a:solidFill>
                  <a:schemeClr val="tx1"/>
                </a:solidFill>
              </a:rPr>
              <a:t>power</a:t>
            </a:r>
          </a:p>
          <a:p>
            <a:pPr marL="342900" indent="-342900"/>
            <a:r>
              <a:rPr lang="en-US" sz="1800" dirty="0" smtClean="0">
                <a:solidFill>
                  <a:schemeClr val="tx1"/>
                </a:solidFill>
              </a:rPr>
              <a:t>Relief </a:t>
            </a:r>
            <a:r>
              <a:rPr lang="en-US" sz="1800" dirty="0">
                <a:solidFill>
                  <a:schemeClr val="tx1"/>
                </a:solidFill>
              </a:rPr>
              <a:t>for conventional modes of </a:t>
            </a:r>
            <a:r>
              <a:rPr lang="en-US" sz="1800" dirty="0" smtClean="0">
                <a:solidFill>
                  <a:schemeClr val="tx1"/>
                </a:solidFill>
              </a:rPr>
              <a:t>transport</a:t>
            </a:r>
          </a:p>
          <a:p>
            <a:pPr marL="342900" indent="-342900"/>
            <a:r>
              <a:rPr lang="en-US" sz="1800" dirty="0" smtClean="0">
                <a:solidFill>
                  <a:schemeClr val="tx1"/>
                </a:solidFill>
              </a:rPr>
              <a:t>High </a:t>
            </a:r>
            <a:r>
              <a:rPr lang="en-US" sz="1800" dirty="0">
                <a:solidFill>
                  <a:schemeClr val="tx1"/>
                </a:solidFill>
              </a:rPr>
              <a:t>transport </a:t>
            </a:r>
            <a:r>
              <a:rPr lang="en-US" sz="1800" dirty="0" smtClean="0">
                <a:solidFill>
                  <a:schemeClr val="tx1"/>
                </a:solidFill>
              </a:rPr>
              <a:t>speed</a:t>
            </a:r>
          </a:p>
          <a:p>
            <a:pPr marL="342900" indent="-342900"/>
            <a:r>
              <a:rPr lang="en-US" sz="1800" dirty="0" smtClean="0">
                <a:solidFill>
                  <a:schemeClr val="tx1"/>
                </a:solidFill>
              </a:rPr>
              <a:t>High </a:t>
            </a:r>
            <a:r>
              <a:rPr lang="en-US" sz="1800" dirty="0">
                <a:solidFill>
                  <a:schemeClr val="tx1"/>
                </a:solidFill>
              </a:rPr>
              <a:t>frequency: departure every 30 sec - 2 min or </a:t>
            </a:r>
            <a:r>
              <a:rPr lang="en-US" sz="1800" dirty="0" smtClean="0">
                <a:solidFill>
                  <a:schemeClr val="tx1"/>
                </a:solidFill>
              </a:rPr>
              <a:t>on demand</a:t>
            </a:r>
          </a:p>
          <a:p>
            <a:pPr marL="342900" indent="-342900"/>
            <a:r>
              <a:rPr lang="en-US" sz="1800" dirty="0" smtClean="0">
                <a:solidFill>
                  <a:schemeClr val="tx1"/>
                </a:solidFill>
              </a:rPr>
              <a:t>Autonomous operation</a:t>
            </a:r>
          </a:p>
          <a:p>
            <a:pPr marL="342900" indent="-342900"/>
            <a:r>
              <a:rPr lang="en-US" sz="1800" dirty="0" smtClean="0">
                <a:solidFill>
                  <a:schemeClr val="tx1"/>
                </a:solidFill>
              </a:rPr>
              <a:t>Permanent </a:t>
            </a:r>
            <a:r>
              <a:rPr lang="en-US" sz="1800" dirty="0">
                <a:solidFill>
                  <a:schemeClr val="tx1"/>
                </a:solidFill>
              </a:rPr>
              <a:t>operation possible: no night driving bans, no traffic jams, no </a:t>
            </a:r>
            <a:r>
              <a:rPr lang="en-US" sz="1800" dirty="0" smtClean="0">
                <a:solidFill>
                  <a:schemeClr val="tx1"/>
                </a:solidFill>
              </a:rPr>
              <a:t>accidents</a:t>
            </a:r>
          </a:p>
          <a:p>
            <a:pPr marL="342900" indent="-342900"/>
            <a:r>
              <a:rPr lang="en-US" sz="1800" dirty="0" smtClean="0">
                <a:solidFill>
                  <a:schemeClr val="tx1"/>
                </a:solidFill>
              </a:rPr>
              <a:t>Low </a:t>
            </a:r>
            <a:r>
              <a:rPr lang="en-US" sz="1800" dirty="0">
                <a:solidFill>
                  <a:schemeClr val="tx1"/>
                </a:solidFill>
              </a:rPr>
              <a:t>transport costs: between 1.9 Cent and 9.8 Cent per </a:t>
            </a:r>
            <a:r>
              <a:rPr lang="en-US" sz="1800" dirty="0" err="1">
                <a:solidFill>
                  <a:schemeClr val="tx1"/>
                </a:solidFill>
              </a:rPr>
              <a:t>tkm</a:t>
            </a:r>
            <a:endParaRPr lang="de-AT" sz="1800" dirty="0">
              <a:solidFill>
                <a:schemeClr val="tx1"/>
              </a:solidFill>
            </a:endParaRPr>
          </a:p>
        </p:txBody>
      </p:sp>
      <p:sp>
        <p:nvSpPr>
          <p:cNvPr id="10" name="Inhaltsplatzhalter 9"/>
          <p:cNvSpPr>
            <a:spLocks noGrp="1"/>
          </p:cNvSpPr>
          <p:nvPr>
            <p:ph sz="half" idx="2"/>
          </p:nvPr>
        </p:nvSpPr>
        <p:spPr>
          <a:xfrm>
            <a:off x="4648199" y="1673352"/>
            <a:ext cx="4087427" cy="4718304"/>
          </a:xfrm>
        </p:spPr>
        <p:txBody>
          <a:bodyPr>
            <a:normAutofit/>
          </a:bodyPr>
          <a:lstStyle/>
          <a:p>
            <a:pPr marL="0" indent="0" algn="ctr">
              <a:buClr>
                <a:srgbClr val="189BC8"/>
              </a:buClr>
              <a:buNone/>
            </a:pPr>
            <a:r>
              <a:rPr lang="de-DE" sz="2400" b="1" dirty="0" err="1" smtClean="0">
                <a:solidFill>
                  <a:schemeClr val="tx1"/>
                </a:solidFill>
              </a:rPr>
              <a:t>Cons</a:t>
            </a:r>
            <a:endParaRPr lang="de-AT" sz="2400" b="1" dirty="0" smtClean="0">
              <a:solidFill>
                <a:schemeClr val="tx1"/>
              </a:solidFill>
            </a:endParaRPr>
          </a:p>
          <a:p>
            <a:pPr marL="342900" indent="-342900"/>
            <a:r>
              <a:rPr lang="en-US" sz="1800" dirty="0" smtClean="0">
                <a:solidFill>
                  <a:schemeClr val="tx1"/>
                </a:solidFill>
              </a:rPr>
              <a:t>High </a:t>
            </a:r>
            <a:r>
              <a:rPr lang="en-US" sz="1800" dirty="0">
                <a:solidFill>
                  <a:schemeClr val="tx1"/>
                </a:solidFill>
              </a:rPr>
              <a:t>investment costs for new infrastructure</a:t>
            </a:r>
          </a:p>
          <a:p>
            <a:pPr marL="342900" indent="-342900"/>
            <a:r>
              <a:rPr lang="en-US" sz="1800" dirty="0">
                <a:solidFill>
                  <a:schemeClr val="tx1"/>
                </a:solidFill>
              </a:rPr>
              <a:t>Costs strongly dependent on topographical structure:</a:t>
            </a:r>
          </a:p>
          <a:p>
            <a:pPr lvl="1">
              <a:buFont typeface="Symbol" panose="05050102010706020507" pitchFamily="18" charset="2"/>
              <a:buChar char="-"/>
            </a:pPr>
            <a:r>
              <a:rPr lang="en-US" sz="1600" dirty="0">
                <a:solidFill>
                  <a:schemeClr val="tx1"/>
                </a:solidFill>
              </a:rPr>
              <a:t>Tunnels are necessary for gradients above 6 % </a:t>
            </a:r>
            <a:r>
              <a:rPr lang="en-US" sz="1600" dirty="0" smtClean="0">
                <a:solidFill>
                  <a:schemeClr val="tx1"/>
                </a:solidFill>
                <a:sym typeface="Wingdings" panose="05000000000000000000" pitchFamily="2" charset="2"/>
              </a:rPr>
              <a:t> </a:t>
            </a:r>
            <a:r>
              <a:rPr lang="en-US" sz="1600" dirty="0" smtClean="0">
                <a:solidFill>
                  <a:schemeClr val="tx1"/>
                </a:solidFill>
              </a:rPr>
              <a:t>Additional </a:t>
            </a:r>
            <a:r>
              <a:rPr lang="en-US" sz="1600" dirty="0">
                <a:solidFill>
                  <a:schemeClr val="tx1"/>
                </a:solidFill>
              </a:rPr>
              <a:t>costs</a:t>
            </a:r>
          </a:p>
          <a:p>
            <a:pPr lvl="1">
              <a:buFont typeface="Symbol" panose="05050102010706020507" pitchFamily="18" charset="2"/>
              <a:buChar char="-"/>
            </a:pPr>
            <a:r>
              <a:rPr lang="en-US" sz="1600" dirty="0">
                <a:solidFill>
                  <a:schemeClr val="tx1"/>
                </a:solidFill>
              </a:rPr>
              <a:t>Obstacles bypassed by curves </a:t>
            </a:r>
            <a:r>
              <a:rPr lang="en-US" sz="1600" dirty="0" smtClean="0">
                <a:solidFill>
                  <a:schemeClr val="tx1"/>
                </a:solidFill>
                <a:sym typeface="Wingdings" panose="05000000000000000000" pitchFamily="2" charset="2"/>
              </a:rPr>
              <a:t> </a:t>
            </a:r>
            <a:r>
              <a:rPr lang="en-US" sz="1600" dirty="0" smtClean="0">
                <a:solidFill>
                  <a:schemeClr val="tx1"/>
                </a:solidFill>
              </a:rPr>
              <a:t>Additional </a:t>
            </a:r>
            <a:r>
              <a:rPr lang="en-US" sz="1600" dirty="0">
                <a:solidFill>
                  <a:schemeClr val="tx1"/>
                </a:solidFill>
              </a:rPr>
              <a:t>costs</a:t>
            </a:r>
          </a:p>
          <a:p>
            <a:pPr marL="342900" indent="-342900"/>
            <a:r>
              <a:rPr lang="en-US" sz="1800" dirty="0">
                <a:solidFill>
                  <a:schemeClr val="tx1"/>
                </a:solidFill>
              </a:rPr>
              <a:t>Power generation with solar panels not suitable for all geographical locations</a:t>
            </a:r>
          </a:p>
          <a:p>
            <a:pPr marL="342900" indent="-342900"/>
            <a:r>
              <a:rPr lang="en-US" sz="1800" dirty="0">
                <a:solidFill>
                  <a:schemeClr val="tx1"/>
                </a:solidFill>
              </a:rPr>
              <a:t>Inflexible in terms of area coverage: </a:t>
            </a:r>
          </a:p>
          <a:p>
            <a:pPr lvl="1">
              <a:buFont typeface="Symbol" panose="05050102010706020507" pitchFamily="18" charset="2"/>
              <a:buChar char="-"/>
            </a:pPr>
            <a:r>
              <a:rPr lang="en-US" sz="1600" dirty="0">
                <a:solidFill>
                  <a:schemeClr val="tx1"/>
                </a:solidFill>
              </a:rPr>
              <a:t>Pre- and </a:t>
            </a:r>
            <a:r>
              <a:rPr lang="en-US" sz="1600" dirty="0" smtClean="0">
                <a:solidFill>
                  <a:schemeClr val="tx1"/>
                </a:solidFill>
              </a:rPr>
              <a:t>onward carriage </a:t>
            </a:r>
            <a:r>
              <a:rPr lang="en-US" sz="1600" dirty="0">
                <a:solidFill>
                  <a:schemeClr val="tx1"/>
                </a:solidFill>
              </a:rPr>
              <a:t>are necessary</a:t>
            </a:r>
            <a:endParaRPr lang="de-AT" sz="1600" dirty="0">
              <a:solidFill>
                <a:schemeClr val="tx1"/>
              </a:solidFill>
            </a:endParaRPr>
          </a:p>
          <a:p>
            <a:endParaRPr lang="de-AT" dirty="0">
              <a:solidFill>
                <a:schemeClr val="tx1"/>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7" name="Textplatzhalter 3"/>
          <p:cNvSpPr txBox="1">
            <a:spLocks/>
          </p:cNvSpPr>
          <p:nvPr/>
        </p:nvSpPr>
        <p:spPr>
          <a:xfrm>
            <a:off x="369704" y="6345352"/>
            <a:ext cx="1215256" cy="287997"/>
          </a:xfrm>
          <a:prstGeom prst="rect">
            <a:avLst/>
          </a:prstGeom>
        </p:spPr>
        <p:txBody>
          <a:bodyPr/>
          <a:lstStyle>
            <a:lvl1pPr marL="0" indent="0" algn="l" defTabSz="457200" rtl="0" eaLnBrk="1" latinLnBrk="0" hangingPunct="1">
              <a:spcBef>
                <a:spcPct val="20000"/>
              </a:spcBef>
              <a:buFont typeface="Arial"/>
              <a:buNone/>
              <a:defRPr sz="2000" b="0" kern="1200">
                <a:solidFill>
                  <a:schemeClr val="tx1"/>
                </a:solidFill>
                <a:latin typeface="Calibri"/>
                <a:ea typeface="+mn-ea"/>
                <a:cs typeface="Calibri"/>
              </a:defRPr>
            </a:lvl1pPr>
            <a:lvl2pPr marL="457200" indent="0" algn="l" defTabSz="457200" rtl="0" eaLnBrk="1" latinLnBrk="0" hangingPunct="1">
              <a:spcBef>
                <a:spcPct val="20000"/>
              </a:spcBef>
              <a:buFont typeface="Arial"/>
              <a:buNone/>
              <a:defRPr sz="24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000" b="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AT" dirty="0"/>
          </a:p>
        </p:txBody>
      </p:sp>
      <p:sp>
        <p:nvSpPr>
          <p:cNvPr id="8"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890819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664"/>
            <a:ext cx="5770984" cy="990600"/>
          </a:xfrm>
        </p:spPr>
        <p:txBody>
          <a:bodyPr>
            <a:normAutofit/>
          </a:bodyPr>
          <a:lstStyle/>
          <a:p>
            <a:r>
              <a:rPr lang="en-GB" b="1" dirty="0" smtClean="0">
                <a:solidFill>
                  <a:schemeClr val="tx1">
                    <a:lumMod val="75000"/>
                    <a:lumOff val="25000"/>
                  </a:schemeClr>
                </a:solidFill>
              </a:rPr>
              <a:t>How to work with this learning material</a:t>
            </a:r>
            <a:endParaRPr lang="en-GB" dirty="0">
              <a:solidFill>
                <a:schemeClr val="tx1">
                  <a:lumMod val="75000"/>
                  <a:lumOff val="25000"/>
                </a:schemeClr>
              </a:solidFill>
            </a:endParaRPr>
          </a:p>
        </p:txBody>
      </p:sp>
      <p:sp>
        <p:nvSpPr>
          <p:cNvPr id="2" name="Content Placeholder 1"/>
          <p:cNvSpPr>
            <a:spLocks noGrp="1"/>
          </p:cNvSpPr>
          <p:nvPr>
            <p:ph idx="1"/>
          </p:nvPr>
        </p:nvSpPr>
        <p:spPr/>
        <p:txBody>
          <a:bodyPr>
            <a:normAutofit lnSpcReduction="10000"/>
          </a:bodyPr>
          <a:lstStyle/>
          <a:p>
            <a:pPr>
              <a:spcBef>
                <a:spcPts val="0"/>
              </a:spcBef>
              <a:spcAft>
                <a:spcPts val="600"/>
              </a:spcAft>
            </a:pPr>
            <a:r>
              <a:rPr lang="en-GB" sz="2000" dirty="0" smtClean="0">
                <a:solidFill>
                  <a:schemeClr val="tx1"/>
                </a:solidFill>
              </a:rPr>
              <a:t>Power Point</a:t>
            </a:r>
          </a:p>
          <a:p>
            <a:pPr marL="274320" lvl="1" indent="0">
              <a:spcBef>
                <a:spcPts val="0"/>
              </a:spcBef>
              <a:spcAft>
                <a:spcPts val="600"/>
              </a:spcAft>
              <a:buNone/>
            </a:pPr>
            <a:r>
              <a:rPr lang="en-GB" sz="1600" dirty="0" smtClean="0">
                <a:solidFill>
                  <a:schemeClr val="tx1"/>
                </a:solidFill>
              </a:rPr>
              <a:t>The following PowerPoint presentation presents “future trends in freight transport”. The slides are shortly described in the respective notes below, which also provide the link to the source if you need further information.  </a:t>
            </a:r>
          </a:p>
          <a:p>
            <a:pPr>
              <a:spcBef>
                <a:spcPts val="0"/>
              </a:spcBef>
              <a:spcAft>
                <a:spcPts val="600"/>
              </a:spcAft>
            </a:pPr>
            <a:r>
              <a:rPr lang="en-GB" sz="2000" dirty="0" smtClean="0">
                <a:solidFill>
                  <a:schemeClr val="tx1"/>
                </a:solidFill>
              </a:rPr>
              <a:t>Reader</a:t>
            </a:r>
          </a:p>
          <a:p>
            <a:pPr marL="273600" indent="0">
              <a:spcBef>
                <a:spcPts val="0"/>
              </a:spcBef>
              <a:spcAft>
                <a:spcPts val="600"/>
              </a:spcAft>
              <a:buNone/>
            </a:pPr>
            <a:r>
              <a:rPr lang="en-GB" sz="1600" dirty="0" smtClean="0">
                <a:solidFill>
                  <a:schemeClr val="tx1"/>
                </a:solidFill>
              </a:rPr>
              <a:t>In addition to the power point presentation, you can also use the reader provided on our platform. It is more detailed and can be used as a script for your lessons.</a:t>
            </a:r>
          </a:p>
          <a:p>
            <a:pPr marL="273600">
              <a:spcBef>
                <a:spcPts val="0"/>
              </a:spcBef>
              <a:spcAft>
                <a:spcPts val="600"/>
              </a:spcAft>
            </a:pPr>
            <a:r>
              <a:rPr lang="en-GB" sz="2000" dirty="0" smtClean="0">
                <a:solidFill>
                  <a:schemeClr val="tx1"/>
                </a:solidFill>
              </a:rPr>
              <a:t>Exercises</a:t>
            </a:r>
            <a:endParaRPr lang="en-GB" sz="1600" dirty="0" smtClean="0">
              <a:solidFill>
                <a:schemeClr val="tx1"/>
              </a:solidFill>
            </a:endParaRPr>
          </a:p>
          <a:p>
            <a:pPr marL="273600" indent="0">
              <a:spcBef>
                <a:spcPts val="0"/>
              </a:spcBef>
              <a:spcAft>
                <a:spcPts val="600"/>
              </a:spcAft>
              <a:buNone/>
            </a:pPr>
            <a:r>
              <a:rPr lang="en-GB" sz="1600" dirty="0" smtClean="0">
                <a:solidFill>
                  <a:schemeClr val="tx1"/>
                </a:solidFill>
              </a:rPr>
              <a:t>The learning packages contain various interactive exercises to consolidate the acquired knowledge. Solutions for the exercises are also provided.</a:t>
            </a:r>
          </a:p>
          <a:p>
            <a:pPr>
              <a:spcBef>
                <a:spcPts val="0"/>
              </a:spcBef>
              <a:spcAft>
                <a:spcPts val="600"/>
              </a:spcAft>
            </a:pPr>
            <a:r>
              <a:rPr lang="en-GB" sz="2000" dirty="0" smtClean="0">
                <a:solidFill>
                  <a:schemeClr val="tx1"/>
                </a:solidFill>
              </a:rPr>
              <a:t>Links</a:t>
            </a:r>
            <a:r>
              <a:rPr lang="en-GB" sz="1600" dirty="0" smtClean="0">
                <a:solidFill>
                  <a:schemeClr val="tx1"/>
                </a:solidFill>
              </a:rPr>
              <a:t> </a:t>
            </a:r>
          </a:p>
          <a:p>
            <a:pPr marL="274320" lvl="1" indent="0">
              <a:spcBef>
                <a:spcPts val="0"/>
              </a:spcBef>
              <a:spcAft>
                <a:spcPts val="600"/>
              </a:spcAft>
              <a:buNone/>
            </a:pPr>
            <a:r>
              <a:rPr lang="en-GB" sz="1600" dirty="0" smtClean="0">
                <a:solidFill>
                  <a:schemeClr val="tx1"/>
                </a:solidFill>
              </a:rPr>
              <a:t>You can find the sources of our presentation and reader in the link section of the respective bundled teaching material.</a:t>
            </a:r>
          </a:p>
          <a:p>
            <a:pPr>
              <a:spcBef>
                <a:spcPts val="0"/>
              </a:spcBef>
              <a:spcAft>
                <a:spcPts val="600"/>
              </a:spcAft>
            </a:pPr>
            <a:r>
              <a:rPr lang="en-GB" sz="2000" dirty="0" smtClean="0">
                <a:solidFill>
                  <a:schemeClr val="tx1"/>
                </a:solidFill>
              </a:rPr>
              <a:t>Videos</a:t>
            </a:r>
          </a:p>
          <a:p>
            <a:pPr marL="274320" lvl="2" indent="0">
              <a:spcBef>
                <a:spcPts val="0"/>
              </a:spcBef>
              <a:buNone/>
            </a:pPr>
            <a:r>
              <a:rPr lang="en-GB" sz="1600" dirty="0" smtClean="0">
                <a:solidFill>
                  <a:schemeClr val="tx1"/>
                </a:solidFill>
              </a:rPr>
              <a:t>There are various videos used as sources in this presentation. You can find these videos separately in the overview section of the bundled teaching materials. </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803271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067128" cy="990600"/>
          </a:xfrm>
        </p:spPr>
        <p:txBody>
          <a:bodyPr>
            <a:normAutofit/>
          </a:bodyPr>
          <a:lstStyle/>
          <a:p>
            <a:r>
              <a:rPr lang="en-GB" b="1" dirty="0" smtClean="0">
                <a:solidFill>
                  <a:schemeClr val="tx1"/>
                </a:solidFill>
              </a:rPr>
              <a:t>HYPERLOOP – Field of application and status quo</a:t>
            </a:r>
            <a:endParaRPr lang="en-GB" b="1" dirty="0">
              <a:solidFill>
                <a:schemeClr val="tx1"/>
              </a:solidFill>
            </a:endParaRPr>
          </a:p>
        </p:txBody>
      </p:sp>
      <p:sp>
        <p:nvSpPr>
          <p:cNvPr id="3" name="Text Placeholder 2"/>
          <p:cNvSpPr>
            <a:spLocks noGrp="1"/>
          </p:cNvSpPr>
          <p:nvPr>
            <p:ph sz="half" idx="1"/>
          </p:nvPr>
        </p:nvSpPr>
        <p:spPr>
          <a:noFill/>
        </p:spPr>
        <p:txBody>
          <a:bodyPr>
            <a:normAutofit/>
          </a:bodyPr>
          <a:lstStyle/>
          <a:p>
            <a:pPr marL="0" indent="0" algn="ctr">
              <a:spcAft>
                <a:spcPts val="600"/>
              </a:spcAft>
              <a:buNone/>
            </a:pPr>
            <a:r>
              <a:rPr lang="en-GB" sz="2400" b="1" dirty="0" smtClean="0">
                <a:solidFill>
                  <a:schemeClr val="tx1"/>
                </a:solidFill>
              </a:rPr>
              <a:t>Field of application</a:t>
            </a:r>
          </a:p>
          <a:p>
            <a:pPr marL="342900" indent="-342900">
              <a:spcBef>
                <a:spcPts val="432"/>
              </a:spcBef>
              <a:spcAft>
                <a:spcPts val="600"/>
              </a:spcAft>
            </a:pPr>
            <a:r>
              <a:rPr lang="en-GB" sz="1800" dirty="0" smtClean="0">
                <a:solidFill>
                  <a:schemeClr val="tx1"/>
                </a:solidFill>
              </a:rPr>
              <a:t>(passenger transport)</a:t>
            </a:r>
          </a:p>
          <a:p>
            <a:pPr marL="342900" indent="-342900">
              <a:spcBef>
                <a:spcPts val="0"/>
              </a:spcBef>
              <a:spcAft>
                <a:spcPts val="600"/>
              </a:spcAft>
            </a:pPr>
            <a:r>
              <a:rPr lang="en-GB" sz="1800" dirty="0" smtClean="0">
                <a:solidFill>
                  <a:schemeClr val="tx1"/>
                </a:solidFill>
              </a:rPr>
              <a:t>Trend towards goods transport</a:t>
            </a:r>
          </a:p>
          <a:p>
            <a:pPr lvl="1">
              <a:spcBef>
                <a:spcPts val="0"/>
              </a:spcBef>
              <a:spcAft>
                <a:spcPts val="600"/>
              </a:spcAft>
              <a:buFont typeface="Symbol" panose="05050102010706020507" pitchFamily="18" charset="2"/>
              <a:buChar char="-"/>
            </a:pPr>
            <a:r>
              <a:rPr lang="en-GB" sz="1600" dirty="0" smtClean="0">
                <a:solidFill>
                  <a:schemeClr val="tx1"/>
                </a:solidFill>
              </a:rPr>
              <a:t>Different sizes </a:t>
            </a:r>
          </a:p>
          <a:p>
            <a:pPr lvl="1">
              <a:spcBef>
                <a:spcPts val="0"/>
              </a:spcBef>
              <a:spcAft>
                <a:spcPts val="600"/>
              </a:spcAft>
              <a:buFont typeface="Symbol" panose="05050102010706020507" pitchFamily="18" charset="2"/>
              <a:buChar char="-"/>
            </a:pPr>
            <a:r>
              <a:rPr lang="en-GB" sz="1600" dirty="0" smtClean="0">
                <a:solidFill>
                  <a:schemeClr val="tx1"/>
                </a:solidFill>
              </a:rPr>
              <a:t>Own size for parcel transport considered</a:t>
            </a:r>
          </a:p>
          <a:p>
            <a:endParaRPr lang="en-US" dirty="0">
              <a:solidFill>
                <a:schemeClr val="tx1"/>
              </a:solidFill>
            </a:endParaRPr>
          </a:p>
        </p:txBody>
      </p:sp>
      <p:sp>
        <p:nvSpPr>
          <p:cNvPr id="10" name="Slide Number Placeholder 9"/>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7" name="Textplatzhalter 3"/>
          <p:cNvSpPr txBox="1">
            <a:spLocks/>
          </p:cNvSpPr>
          <p:nvPr/>
        </p:nvSpPr>
        <p:spPr>
          <a:xfrm>
            <a:off x="369704" y="6345352"/>
            <a:ext cx="1215256" cy="287997"/>
          </a:xfrm>
          <a:prstGeom prst="rect">
            <a:avLst/>
          </a:prstGeom>
        </p:spPr>
        <p:txBody>
          <a:bodyPr/>
          <a:lstStyle>
            <a:lvl1pPr marL="0" indent="0" algn="l" defTabSz="457200" rtl="0" eaLnBrk="1" latinLnBrk="0" hangingPunct="1">
              <a:spcBef>
                <a:spcPct val="20000"/>
              </a:spcBef>
              <a:buFont typeface="Arial"/>
              <a:buNone/>
              <a:defRPr sz="2000" b="0" kern="1200">
                <a:solidFill>
                  <a:schemeClr val="tx1"/>
                </a:solidFill>
                <a:latin typeface="Calibri"/>
                <a:ea typeface="+mn-ea"/>
                <a:cs typeface="Calibri"/>
              </a:defRPr>
            </a:lvl1pPr>
            <a:lvl2pPr marL="457200" indent="0" algn="l" defTabSz="457200" rtl="0" eaLnBrk="1" latinLnBrk="0" hangingPunct="1">
              <a:spcBef>
                <a:spcPct val="20000"/>
              </a:spcBef>
              <a:buFont typeface="Arial"/>
              <a:buNone/>
              <a:defRPr sz="24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000" b="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AT" dirty="0"/>
          </a:p>
        </p:txBody>
      </p:sp>
      <p:sp>
        <p:nvSpPr>
          <p:cNvPr id="11" name="Inhaltsplatzhalter 10"/>
          <p:cNvSpPr>
            <a:spLocks noGrp="1"/>
          </p:cNvSpPr>
          <p:nvPr>
            <p:ph sz="half" idx="2"/>
          </p:nvPr>
        </p:nvSpPr>
        <p:spPr/>
        <p:txBody>
          <a:bodyPr>
            <a:normAutofit/>
          </a:bodyPr>
          <a:lstStyle/>
          <a:p>
            <a:pPr marL="0" indent="0" algn="ctr">
              <a:spcAft>
                <a:spcPts val="600"/>
              </a:spcAft>
              <a:buClr>
                <a:srgbClr val="189BC8"/>
              </a:buClr>
              <a:buNone/>
            </a:pPr>
            <a:r>
              <a:rPr lang="en-GB" sz="2400" b="1" dirty="0" smtClean="0">
                <a:solidFill>
                  <a:schemeClr val="tx1"/>
                </a:solidFill>
              </a:rPr>
              <a:t>Status Quo</a:t>
            </a:r>
          </a:p>
          <a:p>
            <a:pPr marL="342900" indent="-342900">
              <a:spcBef>
                <a:spcPts val="432"/>
              </a:spcBef>
            </a:pPr>
            <a:r>
              <a:rPr lang="en-GB" sz="1800" dirty="0" smtClean="0">
                <a:solidFill>
                  <a:schemeClr val="tx1"/>
                </a:solidFill>
              </a:rPr>
              <a:t>10 economically most attractive routes determined by Global Challenge  </a:t>
            </a:r>
          </a:p>
          <a:p>
            <a:pPr marL="342900" indent="-342900"/>
            <a:r>
              <a:rPr lang="en-GB" sz="1800" dirty="0" smtClean="0">
                <a:solidFill>
                  <a:schemeClr val="tx1"/>
                </a:solidFill>
              </a:rPr>
              <a:t>TU Munich winner for the third time with the fastest podium</a:t>
            </a:r>
          </a:p>
          <a:p>
            <a:pPr marL="342900" indent="-342900"/>
            <a:r>
              <a:rPr lang="en-GB" sz="1800" dirty="0" smtClean="0">
                <a:solidFill>
                  <a:schemeClr val="tx1"/>
                </a:solidFill>
              </a:rPr>
              <a:t>Test tracks already in operation</a:t>
            </a:r>
          </a:p>
          <a:p>
            <a:pPr lvl="1">
              <a:buFont typeface="Symbol" panose="05050102010706020507" pitchFamily="18" charset="2"/>
              <a:buChar char="-"/>
            </a:pPr>
            <a:r>
              <a:rPr lang="en-GB" sz="1600" dirty="0" smtClean="0">
                <a:solidFill>
                  <a:schemeClr val="tx1"/>
                </a:solidFill>
                <a:hlinkClick r:id="rId3"/>
              </a:rPr>
              <a:t>Virgin</a:t>
            </a:r>
            <a:r>
              <a:rPr lang="en-GB" sz="1600" dirty="0" smtClean="0">
                <a:solidFill>
                  <a:schemeClr val="tx1"/>
                </a:solidFill>
              </a:rPr>
              <a:t> Hyperloop One - Desert of Nevada Most Developed</a:t>
            </a:r>
          </a:p>
          <a:p>
            <a:pPr marL="342900" indent="-342900"/>
            <a:r>
              <a:rPr lang="en-GB" sz="1800" dirty="0" smtClean="0">
                <a:solidFill>
                  <a:schemeClr val="tx1"/>
                </a:solidFill>
              </a:rPr>
              <a:t>Cost of LA-San Francisco (550 km) € 6 billion to 16 billion. </a:t>
            </a:r>
          </a:p>
          <a:p>
            <a:endParaRPr lang="de-AT" dirty="0">
              <a:solidFill>
                <a:schemeClr val="tx1"/>
              </a:solidFill>
            </a:endParaRPr>
          </a:p>
        </p:txBody>
      </p:sp>
      <p:sp>
        <p:nvSpPr>
          <p:cNvPr id="12"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14" name="Textfeld 13"/>
          <p:cNvSpPr txBox="1"/>
          <p:nvPr/>
        </p:nvSpPr>
        <p:spPr>
          <a:xfrm>
            <a:off x="1608770" y="6099421"/>
            <a:ext cx="1735460" cy="230832"/>
          </a:xfrm>
          <a:prstGeom prst="rect">
            <a:avLst/>
          </a:prstGeom>
          <a:noFill/>
        </p:spPr>
        <p:txBody>
          <a:bodyPr wrap="square" rtlCol="0">
            <a:spAutoFit/>
          </a:bodyPr>
          <a:lstStyle/>
          <a:p>
            <a:pPr algn="ctr"/>
            <a:r>
              <a:rPr lang="de-AT" sz="900" dirty="0" smtClean="0"/>
              <a:t>Source: TUM Hyperloop 2017</a:t>
            </a:r>
            <a:endParaRPr lang="de-AT" sz="900" baseline="30000" dirty="0"/>
          </a:p>
        </p:txBody>
      </p:sp>
      <p:sp>
        <p:nvSpPr>
          <p:cNvPr id="13" name="Textfeld 12">
            <a:hlinkClick r:id="rId4"/>
          </p:cNvPr>
          <p:cNvSpPr txBox="1"/>
          <p:nvPr/>
        </p:nvSpPr>
        <p:spPr>
          <a:xfrm>
            <a:off x="408201" y="3988811"/>
            <a:ext cx="504000" cy="50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de-AT" sz="2800" dirty="0" smtClean="0">
                <a:sym typeface="Webdings" panose="05030102010509060703" pitchFamily="18" charset="2"/>
              </a:rPr>
              <a:t></a:t>
            </a:r>
            <a:endParaRPr lang="de-AT" sz="2800" dirty="0"/>
          </a:p>
        </p:txBody>
      </p:sp>
      <p:grpSp>
        <p:nvGrpSpPr>
          <p:cNvPr id="5" name="Gruppieren 4"/>
          <p:cNvGrpSpPr/>
          <p:nvPr/>
        </p:nvGrpSpPr>
        <p:grpSpPr>
          <a:xfrm>
            <a:off x="899592" y="4029792"/>
            <a:ext cx="3135537" cy="2022373"/>
            <a:chOff x="899592" y="4029792"/>
            <a:chExt cx="3135537" cy="2022373"/>
          </a:xfrm>
        </p:grpSpPr>
        <p:pic>
          <p:nvPicPr>
            <p:cNvPr id="8" name="Picture 7"/>
            <p:cNvPicPr>
              <a:picLocks noChangeAspect="1"/>
            </p:cNvPicPr>
            <p:nvPr/>
          </p:nvPicPr>
          <p:blipFill rotWithShape="1">
            <a:blip r:embed="rId5"/>
            <a:srcRect l="22626" t="17244" r="23806" b="20974"/>
            <a:stretch/>
          </p:blipFill>
          <p:spPr>
            <a:xfrm>
              <a:off x="917871" y="4029792"/>
              <a:ext cx="3117258" cy="2022373"/>
            </a:xfrm>
            <a:prstGeom prst="rect">
              <a:avLst/>
            </a:prstGeom>
          </p:spPr>
        </p:pic>
        <p:sp>
          <p:nvSpPr>
            <p:cNvPr id="4" name="Textfeld 3"/>
            <p:cNvSpPr txBox="1"/>
            <p:nvPr/>
          </p:nvSpPr>
          <p:spPr>
            <a:xfrm>
              <a:off x="899592" y="4031146"/>
              <a:ext cx="3078065" cy="461665"/>
            </a:xfrm>
            <a:prstGeom prst="rect">
              <a:avLst/>
            </a:prstGeom>
            <a:solidFill>
              <a:schemeClr val="bg1"/>
            </a:solidFill>
          </p:spPr>
          <p:txBody>
            <a:bodyPr wrap="square" rtlCol="0">
              <a:spAutoFit/>
            </a:bodyPr>
            <a:lstStyle/>
            <a:p>
              <a:r>
                <a:rPr lang="en-US" sz="1200" dirty="0"/>
                <a:t>Munich students again win Elon Musk's Hyperloop Competition</a:t>
              </a:r>
              <a:endParaRPr lang="de-AT" sz="1200" dirty="0"/>
            </a:p>
          </p:txBody>
        </p:sp>
      </p:grpSp>
    </p:spTree>
    <p:extLst>
      <p:ext uri="{BB962C8B-B14F-4D97-AF65-F5344CB8AC3E}">
        <p14:creationId xmlns:p14="http://schemas.microsoft.com/office/powerpoint/2010/main" val="1326871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075240" cy="990600"/>
          </a:xfrm>
        </p:spPr>
        <p:txBody>
          <a:bodyPr/>
          <a:lstStyle/>
          <a:p>
            <a:r>
              <a:rPr lang="en-GB" b="1" dirty="0" smtClean="0">
                <a:solidFill>
                  <a:schemeClr val="tx1"/>
                </a:solidFill>
              </a:rPr>
              <a:t>CARGO SOUS TERRAIN – Underground tunnels for goods</a:t>
            </a:r>
            <a:endParaRPr lang="en-GB" b="1" dirty="0">
              <a:solidFill>
                <a:schemeClr val="tx1"/>
              </a:solidFill>
            </a:endParaRPr>
          </a:p>
        </p:txBody>
      </p:sp>
      <p:sp>
        <p:nvSpPr>
          <p:cNvPr id="8" name="Inhaltsplatzhalter 7"/>
          <p:cNvSpPr>
            <a:spLocks noGrp="1"/>
          </p:cNvSpPr>
          <p:nvPr>
            <p:ph idx="1"/>
          </p:nvPr>
        </p:nvSpPr>
        <p:spPr/>
        <p:txBody>
          <a:bodyPr>
            <a:normAutofit/>
          </a:bodyPr>
          <a:lstStyle/>
          <a:p>
            <a:pPr marL="285750" indent="-285750">
              <a:spcBef>
                <a:spcPts val="480"/>
              </a:spcBef>
            </a:pPr>
            <a:r>
              <a:rPr lang="en-GB" sz="2000" dirty="0" smtClean="0">
                <a:solidFill>
                  <a:schemeClr val="tx1"/>
                </a:solidFill>
              </a:rPr>
              <a:t>Sustainable, automated total logistics system consisting of an underground tunnel system</a:t>
            </a:r>
          </a:p>
          <a:p>
            <a:pPr marL="285750" indent="-285750">
              <a:spcBef>
                <a:spcPts val="480"/>
              </a:spcBef>
            </a:pPr>
            <a:r>
              <a:rPr lang="en-GB" sz="2000" dirty="0" smtClean="0">
                <a:solidFill>
                  <a:schemeClr val="tx1"/>
                </a:solidFill>
              </a:rPr>
              <a:t>Urban agglomerations are linked with production and logistics locations</a:t>
            </a:r>
          </a:p>
          <a:p>
            <a:pPr marL="285750" indent="-285750">
              <a:spcBef>
                <a:spcPts val="480"/>
              </a:spcBef>
            </a:pPr>
            <a:r>
              <a:rPr lang="en-GB" sz="2000" dirty="0" smtClean="0">
                <a:solidFill>
                  <a:schemeClr val="tx1"/>
                </a:solidFill>
              </a:rPr>
              <a:t>Transport of pallets/containers for parcels, piece goods, bulk goods and their intermediate storage</a:t>
            </a:r>
          </a:p>
          <a:p>
            <a:pPr marL="285750" indent="-285750">
              <a:spcBef>
                <a:spcPts val="480"/>
              </a:spcBef>
            </a:pPr>
            <a:r>
              <a:rPr lang="en-GB" sz="2000" dirty="0" smtClean="0">
                <a:solidFill>
                  <a:schemeClr val="tx1"/>
                </a:solidFill>
              </a:rPr>
              <a:t>City Logistics Solution </a:t>
            </a:r>
            <a:r>
              <a:rPr lang="en-GB" sz="2000" dirty="0" smtClean="0">
                <a:solidFill>
                  <a:schemeClr val="tx1"/>
                </a:solidFill>
                <a:sym typeface="Wingdings" panose="05000000000000000000" pitchFamily="2" charset="2"/>
              </a:rPr>
              <a:t></a:t>
            </a:r>
            <a:r>
              <a:rPr lang="en-GB" sz="2000" dirty="0" smtClean="0">
                <a:solidFill>
                  <a:schemeClr val="tx1"/>
                </a:solidFill>
              </a:rPr>
              <a:t> </a:t>
            </a:r>
            <a:r>
              <a:rPr lang="en-GB" sz="2000" dirty="0" smtClean="0">
                <a:solidFill>
                  <a:schemeClr val="tx1"/>
                </a:solidFill>
              </a:rPr>
              <a:t>Last Mile Problem</a:t>
            </a:r>
            <a:endParaRPr lang="en-GB" sz="2000" dirty="0">
              <a:solidFill>
                <a:schemeClr val="tx1"/>
              </a:solidFill>
            </a:endParaRPr>
          </a:p>
        </p:txBody>
      </p:sp>
      <p:pic>
        <p:nvPicPr>
          <p:cNvPr id="6" name="Grafik 5"/>
          <p:cNvPicPr/>
          <p:nvPr/>
        </p:nvPicPr>
        <p:blipFill>
          <a:blip r:embed="rId3"/>
          <a:stretch>
            <a:fillRect/>
          </a:stretch>
        </p:blipFill>
        <p:spPr>
          <a:xfrm>
            <a:off x="457200" y="4267863"/>
            <a:ext cx="5626969" cy="2088232"/>
          </a:xfrm>
          <a:prstGeom prst="rect">
            <a:avLst/>
          </a:prstGeom>
        </p:spPr>
      </p:pic>
      <p:pic>
        <p:nvPicPr>
          <p:cNvPr id="7" name="Grafik 6"/>
          <p:cNvPicPr>
            <a:picLocks noChangeAspect="1"/>
          </p:cNvPicPr>
          <p:nvPr/>
        </p:nvPicPr>
        <p:blipFill rotWithShape="1">
          <a:blip r:embed="rId4"/>
          <a:srcRect t="7787" r="2284" b="2764"/>
          <a:stretch/>
        </p:blipFill>
        <p:spPr>
          <a:xfrm>
            <a:off x="6084169" y="3414568"/>
            <a:ext cx="2736303" cy="2941527"/>
          </a:xfrm>
          <a:prstGeom prst="rect">
            <a:avLst/>
          </a:prstGeom>
        </p:spPr>
      </p:pic>
      <p:sp>
        <p:nvSpPr>
          <p:cNvPr id="9"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10" name="Slide Number Placeholder 9"/>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11" name="Textfeld 10"/>
          <p:cNvSpPr txBox="1"/>
          <p:nvPr/>
        </p:nvSpPr>
        <p:spPr>
          <a:xfrm>
            <a:off x="457200" y="6356095"/>
            <a:ext cx="1738536" cy="230832"/>
          </a:xfrm>
          <a:prstGeom prst="rect">
            <a:avLst/>
          </a:prstGeom>
          <a:noFill/>
        </p:spPr>
        <p:txBody>
          <a:bodyPr wrap="square" rtlCol="0">
            <a:spAutoFit/>
          </a:bodyPr>
          <a:lstStyle/>
          <a:p>
            <a:r>
              <a:rPr lang="de-AT" sz="900" dirty="0" smtClean="0"/>
              <a:t>Source: </a:t>
            </a:r>
            <a:r>
              <a:rPr lang="de-AT" sz="900" dirty="0"/>
              <a:t>Cargo </a:t>
            </a:r>
            <a:r>
              <a:rPr lang="de-AT" sz="900" dirty="0" err="1"/>
              <a:t>sous</a:t>
            </a:r>
            <a:r>
              <a:rPr lang="de-AT" sz="900" dirty="0"/>
              <a:t> </a:t>
            </a:r>
            <a:r>
              <a:rPr lang="de-AT" sz="900" dirty="0" err="1"/>
              <a:t>terrain</a:t>
            </a:r>
            <a:r>
              <a:rPr lang="de-AT" sz="900" dirty="0"/>
              <a:t> AG</a:t>
            </a:r>
            <a:endParaRPr lang="de-AT" sz="900" baseline="30000" dirty="0"/>
          </a:p>
        </p:txBody>
      </p:sp>
      <p:sp>
        <p:nvSpPr>
          <p:cNvPr id="12" name="Textfeld 11">
            <a:hlinkClick r:id="rId5"/>
          </p:cNvPr>
          <p:cNvSpPr txBox="1"/>
          <p:nvPr/>
        </p:nvSpPr>
        <p:spPr>
          <a:xfrm>
            <a:off x="5553093" y="5848647"/>
            <a:ext cx="504000" cy="50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de-AT" sz="2800" dirty="0" smtClean="0">
                <a:sym typeface="Webdings" panose="05030102010509060703" pitchFamily="18" charset="2"/>
              </a:rPr>
              <a:t></a:t>
            </a:r>
            <a:endParaRPr lang="de-AT" sz="2800" dirty="0"/>
          </a:p>
        </p:txBody>
      </p:sp>
    </p:spTree>
    <p:extLst>
      <p:ext uri="{BB962C8B-B14F-4D97-AF65-F5344CB8AC3E}">
        <p14:creationId xmlns:p14="http://schemas.microsoft.com/office/powerpoint/2010/main" val="1761578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275040" cy="990600"/>
          </a:xfrm>
        </p:spPr>
        <p:txBody>
          <a:bodyPr>
            <a:normAutofit/>
          </a:bodyPr>
          <a:lstStyle/>
          <a:p>
            <a:r>
              <a:rPr lang="en-GB" b="1" dirty="0" smtClean="0">
                <a:solidFill>
                  <a:schemeClr val="tx1"/>
                </a:solidFill>
              </a:rPr>
              <a:t>Characteristics of the ‚goods subway‘ system</a:t>
            </a:r>
            <a:endParaRPr lang="en-GB" b="1" dirty="0">
              <a:solidFill>
                <a:schemeClr val="tx1"/>
              </a:solidFill>
            </a:endParaRPr>
          </a:p>
        </p:txBody>
      </p:sp>
      <p:sp>
        <p:nvSpPr>
          <p:cNvPr id="5" name="Inhaltsplatzhalter 4"/>
          <p:cNvSpPr>
            <a:spLocks noGrp="1"/>
          </p:cNvSpPr>
          <p:nvPr>
            <p:ph idx="1"/>
          </p:nvPr>
        </p:nvSpPr>
        <p:spPr>
          <a:xfrm>
            <a:off x="457200" y="1700808"/>
            <a:ext cx="5410944" cy="4776192"/>
          </a:xfrm>
        </p:spPr>
        <p:txBody>
          <a:bodyPr>
            <a:normAutofit/>
          </a:bodyPr>
          <a:lstStyle/>
          <a:p>
            <a:pPr marL="285750" indent="-285750">
              <a:spcBef>
                <a:spcPts val="480"/>
              </a:spcBef>
            </a:pPr>
            <a:r>
              <a:rPr lang="en-GB" sz="2000" dirty="0">
                <a:solidFill>
                  <a:schemeClr val="tx1"/>
                </a:solidFill>
              </a:rPr>
              <a:t>Powered by electricity from renewable energies</a:t>
            </a:r>
          </a:p>
          <a:p>
            <a:pPr marL="285750" indent="-285750">
              <a:spcBef>
                <a:spcPts val="480"/>
              </a:spcBef>
            </a:pPr>
            <a:r>
              <a:rPr lang="en-GB" sz="2000" dirty="0">
                <a:solidFill>
                  <a:schemeClr val="tx1"/>
                </a:solidFill>
              </a:rPr>
              <a:t>Fully autonomous underground transport by means of electric vehicles on wheels and overhead conveyors</a:t>
            </a:r>
          </a:p>
          <a:p>
            <a:pPr marL="285750" indent="-285750">
              <a:spcBef>
                <a:spcPts val="480"/>
              </a:spcBef>
            </a:pPr>
            <a:r>
              <a:rPr lang="en-GB" sz="2000" dirty="0">
                <a:solidFill>
                  <a:schemeClr val="tx1"/>
                </a:solidFill>
              </a:rPr>
              <a:t>Transport speed: </a:t>
            </a:r>
          </a:p>
          <a:p>
            <a:pPr lvl="1">
              <a:spcBef>
                <a:spcPts val="480"/>
              </a:spcBef>
              <a:buFont typeface="Symbol" panose="05050102010706020507" pitchFamily="18" charset="2"/>
              <a:buChar char="-"/>
            </a:pPr>
            <a:r>
              <a:rPr lang="en-GB" sz="1600" dirty="0">
                <a:solidFill>
                  <a:schemeClr val="tx1"/>
                </a:solidFill>
              </a:rPr>
              <a:t>Electric vehicles: 30 km/h (capacity of 2 Euro pallets per vehicle)</a:t>
            </a:r>
          </a:p>
          <a:p>
            <a:pPr lvl="1">
              <a:spcBef>
                <a:spcPts val="480"/>
              </a:spcBef>
              <a:buFont typeface="Symbol" panose="05050102010706020507" pitchFamily="18" charset="2"/>
              <a:buChar char="-"/>
            </a:pPr>
            <a:r>
              <a:rPr lang="en-GB" sz="1600" dirty="0">
                <a:solidFill>
                  <a:schemeClr val="tx1"/>
                </a:solidFill>
              </a:rPr>
              <a:t>Overhead conveyor: 60 km/h (smaller packages)</a:t>
            </a:r>
          </a:p>
          <a:p>
            <a:pPr marL="285750" indent="-285750">
              <a:spcBef>
                <a:spcPts val="480"/>
              </a:spcBef>
            </a:pPr>
            <a:r>
              <a:rPr lang="en-GB" sz="2000" dirty="0">
                <a:solidFill>
                  <a:schemeClr val="tx1"/>
                </a:solidFill>
              </a:rPr>
              <a:t>Underground road network with several lanes on which the vehicles can change flexibly and bundle transports</a:t>
            </a:r>
          </a:p>
          <a:p>
            <a:pPr marL="285750" indent="-285750">
              <a:spcBef>
                <a:spcPts val="480"/>
              </a:spcBef>
            </a:pPr>
            <a:r>
              <a:rPr lang="en-GB" sz="2000" dirty="0">
                <a:solidFill>
                  <a:schemeClr val="tx1"/>
                </a:solidFill>
              </a:rPr>
              <a:t>Connection of logistics centres and cities in Switzerland</a:t>
            </a:r>
          </a:p>
          <a:p>
            <a:pPr marL="285750" indent="-285750">
              <a:spcBef>
                <a:spcPts val="480"/>
              </a:spcBef>
            </a:pPr>
            <a:r>
              <a:rPr lang="en-GB" sz="2000" dirty="0">
                <a:solidFill>
                  <a:schemeClr val="tx1"/>
                </a:solidFill>
              </a:rPr>
              <a:t>Associated City Logistics Concept</a:t>
            </a:r>
          </a:p>
          <a:p>
            <a:endParaRPr lang="de-AT" sz="2000" dirty="0">
              <a:solidFill>
                <a:schemeClr val="tx1"/>
              </a:solidFill>
            </a:endParaRPr>
          </a:p>
        </p:txBody>
      </p:sp>
      <p:sp>
        <p:nvSpPr>
          <p:cNvPr id="6" name="Slide Number Placeholder 9"/>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7"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pic>
        <p:nvPicPr>
          <p:cNvPr id="8"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8051" y="2060848"/>
            <a:ext cx="2755077" cy="1836000"/>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8051" y="4221088"/>
            <a:ext cx="2754000" cy="1836000"/>
          </a:xfrm>
          <a:prstGeom prst="rect">
            <a:avLst/>
          </a:prstGeom>
        </p:spPr>
      </p:pic>
      <p:sp>
        <p:nvSpPr>
          <p:cNvPr id="11" name="Textfeld 10"/>
          <p:cNvSpPr txBox="1"/>
          <p:nvPr/>
        </p:nvSpPr>
        <p:spPr>
          <a:xfrm>
            <a:off x="6617616" y="6057088"/>
            <a:ext cx="1594870" cy="230832"/>
          </a:xfrm>
          <a:prstGeom prst="rect">
            <a:avLst/>
          </a:prstGeom>
          <a:noFill/>
        </p:spPr>
        <p:txBody>
          <a:bodyPr wrap="square" rtlCol="0">
            <a:spAutoFit/>
          </a:bodyPr>
          <a:lstStyle/>
          <a:p>
            <a:pPr algn="ctr"/>
            <a:r>
              <a:rPr lang="de-AT" sz="900" dirty="0" smtClean="0"/>
              <a:t>Source: </a:t>
            </a:r>
            <a:r>
              <a:rPr lang="de-AT" sz="900" dirty="0"/>
              <a:t>Cargo </a:t>
            </a:r>
            <a:r>
              <a:rPr lang="de-AT" sz="900" dirty="0" err="1"/>
              <a:t>sous</a:t>
            </a:r>
            <a:r>
              <a:rPr lang="de-AT" sz="900" dirty="0"/>
              <a:t> </a:t>
            </a:r>
            <a:r>
              <a:rPr lang="de-AT" sz="900" dirty="0" err="1"/>
              <a:t>terrain</a:t>
            </a:r>
            <a:r>
              <a:rPr lang="de-AT" sz="900" dirty="0"/>
              <a:t> AG</a:t>
            </a:r>
            <a:endParaRPr lang="de-AT" sz="900" baseline="30000" dirty="0"/>
          </a:p>
        </p:txBody>
      </p:sp>
      <p:sp>
        <p:nvSpPr>
          <p:cNvPr id="12" name="Textfeld 11"/>
          <p:cNvSpPr txBox="1"/>
          <p:nvPr/>
        </p:nvSpPr>
        <p:spPr>
          <a:xfrm>
            <a:off x="6545783" y="3888987"/>
            <a:ext cx="1738536" cy="230832"/>
          </a:xfrm>
          <a:prstGeom prst="rect">
            <a:avLst/>
          </a:prstGeom>
          <a:noFill/>
        </p:spPr>
        <p:txBody>
          <a:bodyPr wrap="square" rtlCol="0">
            <a:spAutoFit/>
          </a:bodyPr>
          <a:lstStyle/>
          <a:p>
            <a:pPr algn="ctr"/>
            <a:r>
              <a:rPr lang="de-AT" sz="900" dirty="0" smtClean="0"/>
              <a:t>Source: </a:t>
            </a:r>
            <a:r>
              <a:rPr lang="de-AT" sz="900" dirty="0"/>
              <a:t>Cargo </a:t>
            </a:r>
            <a:r>
              <a:rPr lang="de-AT" sz="900" dirty="0" err="1"/>
              <a:t>sous</a:t>
            </a:r>
            <a:r>
              <a:rPr lang="de-AT" sz="900" dirty="0"/>
              <a:t> </a:t>
            </a:r>
            <a:r>
              <a:rPr lang="de-AT" sz="900" dirty="0" err="1"/>
              <a:t>terrain</a:t>
            </a:r>
            <a:r>
              <a:rPr lang="de-AT" sz="900" dirty="0"/>
              <a:t> AG</a:t>
            </a:r>
            <a:endParaRPr lang="de-AT" sz="900" baseline="30000" dirty="0"/>
          </a:p>
        </p:txBody>
      </p:sp>
    </p:spTree>
    <p:extLst>
      <p:ext uri="{BB962C8B-B14F-4D97-AF65-F5344CB8AC3E}">
        <p14:creationId xmlns:p14="http://schemas.microsoft.com/office/powerpoint/2010/main" val="2565438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338936" cy="990600"/>
          </a:xfrm>
        </p:spPr>
        <p:txBody>
          <a:bodyPr vert="horz" lIns="91440" tIns="45720" rIns="91440" bIns="45720" rtlCol="0" anchor="ctr">
            <a:normAutofit/>
          </a:bodyPr>
          <a:lstStyle/>
          <a:p>
            <a:r>
              <a:rPr lang="en-GB" b="1" dirty="0" smtClean="0">
                <a:solidFill>
                  <a:schemeClr val="tx1"/>
                </a:solidFill>
              </a:rPr>
              <a:t>CARGO SOUS TERRAIN – Pros &amp; Cons</a:t>
            </a:r>
            <a:endParaRPr lang="en-GB" b="1" dirty="0">
              <a:solidFill>
                <a:schemeClr val="tx1"/>
              </a:solidFill>
            </a:endParaRPr>
          </a:p>
        </p:txBody>
      </p:sp>
      <p:sp>
        <p:nvSpPr>
          <p:cNvPr id="3" name="Textplatzhalter 2"/>
          <p:cNvSpPr>
            <a:spLocks noGrp="1"/>
          </p:cNvSpPr>
          <p:nvPr>
            <p:ph sz="half" idx="1"/>
          </p:nvPr>
        </p:nvSpPr>
        <p:spPr>
          <a:noFill/>
        </p:spPr>
        <p:txBody>
          <a:bodyPr>
            <a:noAutofit/>
          </a:bodyPr>
          <a:lstStyle/>
          <a:p>
            <a:pPr marL="0" indent="0" algn="ctr">
              <a:buNone/>
            </a:pPr>
            <a:r>
              <a:rPr lang="en-GB" sz="2400" b="1" dirty="0" smtClean="0">
                <a:solidFill>
                  <a:schemeClr val="tx1"/>
                </a:solidFill>
              </a:rPr>
              <a:t>Pros</a:t>
            </a:r>
          </a:p>
          <a:p>
            <a:pPr marL="342900" indent="-342900"/>
            <a:r>
              <a:rPr lang="en-GB" sz="1800" dirty="0" smtClean="0">
                <a:solidFill>
                  <a:schemeClr val="tx1"/>
                </a:solidFill>
              </a:rPr>
              <a:t>Environmentally friendly</a:t>
            </a:r>
          </a:p>
          <a:p>
            <a:pPr marL="342900" indent="-342900"/>
            <a:r>
              <a:rPr lang="en-GB" sz="1800" dirty="0" smtClean="0">
                <a:solidFill>
                  <a:schemeClr val="tx1"/>
                </a:solidFill>
              </a:rPr>
              <a:t>Relief of the roads (especially in the cities) by automatic bundling and route optimization of the freights</a:t>
            </a:r>
          </a:p>
          <a:p>
            <a:pPr marL="342900" indent="-342900"/>
            <a:r>
              <a:rPr lang="en-GB" sz="1800" dirty="0" smtClean="0">
                <a:solidFill>
                  <a:schemeClr val="tx1"/>
                </a:solidFill>
              </a:rPr>
              <a:t>Better productivity per unit area thanks to the tunnel solution</a:t>
            </a:r>
          </a:p>
          <a:p>
            <a:pPr marL="342900" indent="-342900"/>
            <a:r>
              <a:rPr lang="en-GB" sz="1800" dirty="0" smtClean="0">
                <a:solidFill>
                  <a:schemeClr val="tx1"/>
                </a:solidFill>
              </a:rPr>
              <a:t>Autonomous transport</a:t>
            </a:r>
          </a:p>
          <a:p>
            <a:pPr marL="342900" indent="-342900"/>
            <a:r>
              <a:rPr lang="en-GB" sz="1800" dirty="0" smtClean="0">
                <a:solidFill>
                  <a:schemeClr val="tx1"/>
                </a:solidFill>
              </a:rPr>
              <a:t>24/7 in use</a:t>
            </a:r>
          </a:p>
          <a:p>
            <a:pPr lvl="1">
              <a:buFont typeface="Symbol" panose="05050102010706020507" pitchFamily="18" charset="2"/>
              <a:buChar char="-"/>
            </a:pPr>
            <a:r>
              <a:rPr lang="en-GB" sz="1800" dirty="0" smtClean="0">
                <a:solidFill>
                  <a:schemeClr val="tx1"/>
                </a:solidFill>
              </a:rPr>
              <a:t>No night driving bans, no traffic jams, no accidents</a:t>
            </a:r>
          </a:p>
          <a:p>
            <a:endParaRPr lang="de-AT" sz="1800" dirty="0">
              <a:solidFill>
                <a:schemeClr val="tx1"/>
              </a:solidFill>
            </a:endParaRPr>
          </a:p>
        </p:txBody>
      </p:sp>
      <p:sp>
        <p:nvSpPr>
          <p:cNvPr id="6" name="Content Placeholder 5"/>
          <p:cNvSpPr>
            <a:spLocks noGrp="1"/>
          </p:cNvSpPr>
          <p:nvPr>
            <p:ph sz="half" idx="2"/>
          </p:nvPr>
        </p:nvSpPr>
        <p:spPr/>
        <p:txBody>
          <a:bodyPr>
            <a:normAutofit/>
          </a:bodyPr>
          <a:lstStyle/>
          <a:p>
            <a:pPr marL="0" indent="0" algn="ctr">
              <a:buNone/>
            </a:pPr>
            <a:r>
              <a:rPr lang="en-GB" sz="2400" b="1" dirty="0" smtClean="0">
                <a:solidFill>
                  <a:schemeClr val="tx1"/>
                </a:solidFill>
              </a:rPr>
              <a:t>Cons</a:t>
            </a:r>
          </a:p>
          <a:p>
            <a:pPr marL="285750" indent="-285750"/>
            <a:r>
              <a:rPr lang="en-GB" sz="1800" dirty="0" smtClean="0">
                <a:solidFill>
                  <a:schemeClr val="tx1"/>
                </a:solidFill>
              </a:rPr>
              <a:t>Linked to the route network</a:t>
            </a:r>
          </a:p>
          <a:p>
            <a:pPr marL="285750" indent="-285750"/>
            <a:r>
              <a:rPr lang="en-GB" sz="1800" dirty="0" smtClean="0">
                <a:solidFill>
                  <a:schemeClr val="tx1"/>
                </a:solidFill>
              </a:rPr>
              <a:t>The construction of the infrastructure is very costly due to the underground route.</a:t>
            </a:r>
          </a:p>
          <a:p>
            <a:pPr marL="285750" indent="-285750"/>
            <a:r>
              <a:rPr lang="en-GB" sz="1800" dirty="0" smtClean="0">
                <a:solidFill>
                  <a:schemeClr val="tx1"/>
                </a:solidFill>
              </a:rPr>
              <a:t>Different soil conditions in different regions can make it difficult to build the tunnel</a:t>
            </a:r>
          </a:p>
          <a:p>
            <a:pPr marL="285750" indent="-285750"/>
            <a:r>
              <a:rPr lang="en-GB" sz="1800" dirty="0" smtClean="0">
                <a:solidFill>
                  <a:schemeClr val="tx1"/>
                </a:solidFill>
              </a:rPr>
              <a:t>Costs of approximately CHF 3.55 billion (EUR 3.05 billion) </a:t>
            </a:r>
          </a:p>
          <a:p>
            <a:pPr marL="285750" indent="-285750"/>
            <a:r>
              <a:rPr lang="en-GB" sz="1800" dirty="0" smtClean="0">
                <a:solidFill>
                  <a:schemeClr val="tx1"/>
                </a:solidFill>
              </a:rPr>
              <a:t>Despite the City Logistics concept in delivery, an individual lead time is necessary</a:t>
            </a:r>
          </a:p>
          <a:p>
            <a:pPr marL="342900" indent="-342900">
              <a:buFont typeface="Arial" panose="020B0604020202020204" pitchFamily="34" charset="0"/>
              <a:buChar char="•"/>
            </a:pPr>
            <a:endParaRPr lang="de-AT" sz="1800" dirty="0">
              <a:solidFill>
                <a:schemeClr val="tx1"/>
              </a:solidFill>
            </a:endParaRPr>
          </a:p>
          <a:p>
            <a:endParaRPr lang="en-US" sz="1800" dirty="0">
              <a:solidFill>
                <a:schemeClr val="tx1"/>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10"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4157202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457200" y="404664"/>
            <a:ext cx="8291264" cy="990600"/>
          </a:xfrm>
        </p:spPr>
        <p:txBody>
          <a:bodyPr>
            <a:normAutofit fontScale="90000"/>
          </a:bodyPr>
          <a:lstStyle/>
          <a:p>
            <a:r>
              <a:rPr lang="en-GB" sz="3100" b="1" dirty="0" smtClean="0">
                <a:solidFill>
                  <a:schemeClr val="tx1"/>
                </a:solidFill>
              </a:rPr>
              <a:t>CARGO SOUS TERRAIN – Field of application and status quo</a:t>
            </a:r>
            <a:endParaRPr lang="en-GB" dirty="0"/>
          </a:p>
        </p:txBody>
      </p:sp>
      <p:sp>
        <p:nvSpPr>
          <p:cNvPr id="15" name="Inhaltsplatzhalter 14"/>
          <p:cNvSpPr>
            <a:spLocks noGrp="1"/>
          </p:cNvSpPr>
          <p:nvPr>
            <p:ph sz="half" idx="1"/>
          </p:nvPr>
        </p:nvSpPr>
        <p:spPr/>
        <p:txBody>
          <a:bodyPr>
            <a:normAutofit/>
          </a:bodyPr>
          <a:lstStyle/>
          <a:p>
            <a:pPr marL="0" indent="0" algn="ctr">
              <a:buNone/>
            </a:pPr>
            <a:r>
              <a:rPr lang="en-GB" sz="2400" b="1" dirty="0" smtClean="0">
                <a:solidFill>
                  <a:schemeClr val="tx1"/>
                </a:solidFill>
              </a:rPr>
              <a:t>Field of application</a:t>
            </a:r>
            <a:endParaRPr lang="en-GB" sz="2000" b="1" dirty="0" smtClean="0">
              <a:solidFill>
                <a:schemeClr val="tx1"/>
              </a:solidFill>
            </a:endParaRPr>
          </a:p>
          <a:p>
            <a:pPr marL="342900" indent="-342900"/>
            <a:r>
              <a:rPr lang="en-GB" sz="1800" dirty="0" smtClean="0">
                <a:solidFill>
                  <a:schemeClr val="tx1"/>
                </a:solidFill>
              </a:rPr>
              <a:t>Transport and intermediate storage of pallets and containers for</a:t>
            </a:r>
          </a:p>
          <a:p>
            <a:pPr lvl="1">
              <a:buFont typeface="Symbol" panose="05050102010706020507" pitchFamily="18" charset="2"/>
              <a:buChar char="-"/>
            </a:pPr>
            <a:r>
              <a:rPr lang="en-GB" sz="1600" dirty="0" smtClean="0">
                <a:solidFill>
                  <a:schemeClr val="tx1"/>
                </a:solidFill>
              </a:rPr>
              <a:t>parcels</a:t>
            </a:r>
          </a:p>
          <a:p>
            <a:pPr lvl="1">
              <a:buFont typeface="Symbol" panose="05050102010706020507" pitchFamily="18" charset="2"/>
              <a:buChar char="-"/>
            </a:pPr>
            <a:r>
              <a:rPr lang="en-GB" sz="1600" dirty="0" smtClean="0">
                <a:solidFill>
                  <a:schemeClr val="tx1"/>
                </a:solidFill>
              </a:rPr>
              <a:t>piece goods</a:t>
            </a:r>
          </a:p>
          <a:p>
            <a:pPr lvl="1">
              <a:buFont typeface="Symbol" panose="05050102010706020507" pitchFamily="18" charset="2"/>
              <a:buChar char="-"/>
            </a:pPr>
            <a:r>
              <a:rPr lang="en-GB" sz="1600" dirty="0" smtClean="0">
                <a:solidFill>
                  <a:schemeClr val="tx1"/>
                </a:solidFill>
              </a:rPr>
              <a:t>bulk material</a:t>
            </a:r>
          </a:p>
          <a:p>
            <a:pPr lvl="1">
              <a:buFont typeface="Symbol" panose="05050102010706020507" pitchFamily="18" charset="2"/>
              <a:buChar char="-"/>
            </a:pPr>
            <a:r>
              <a:rPr lang="en-GB" sz="1600" dirty="0" smtClean="0">
                <a:solidFill>
                  <a:schemeClr val="tx1"/>
                </a:solidFill>
              </a:rPr>
              <a:t>Fresh and chilled goods</a:t>
            </a:r>
          </a:p>
          <a:p>
            <a:pPr lvl="1">
              <a:buFont typeface="Symbol" panose="05050102010706020507" pitchFamily="18" charset="2"/>
              <a:buChar char="-"/>
            </a:pPr>
            <a:r>
              <a:rPr lang="en-GB" sz="1600" dirty="0" smtClean="0">
                <a:solidFill>
                  <a:schemeClr val="tx1"/>
                </a:solidFill>
              </a:rPr>
              <a:t>Not for dangerous goods, heavy and low-value bulk goods</a:t>
            </a:r>
          </a:p>
          <a:p>
            <a:pPr marL="342900" indent="-342900"/>
            <a:r>
              <a:rPr lang="en-GB" sz="1800" dirty="0" smtClean="0">
                <a:solidFill>
                  <a:schemeClr val="tx1"/>
                </a:solidFill>
              </a:rPr>
              <a:t>City logistics solution included</a:t>
            </a:r>
          </a:p>
          <a:p>
            <a:pPr marL="342900" indent="-342900"/>
            <a:r>
              <a:rPr lang="en-GB" sz="1800" dirty="0" smtClean="0">
                <a:solidFill>
                  <a:schemeClr val="tx1"/>
                </a:solidFill>
              </a:rPr>
              <a:t>24/7 use</a:t>
            </a:r>
          </a:p>
          <a:p>
            <a:endParaRPr lang="de-AT" dirty="0"/>
          </a:p>
        </p:txBody>
      </p:sp>
      <p:sp>
        <p:nvSpPr>
          <p:cNvPr id="4" name="Content Placeholder 3"/>
          <p:cNvSpPr>
            <a:spLocks noGrp="1"/>
          </p:cNvSpPr>
          <p:nvPr>
            <p:ph sz="half" idx="2"/>
          </p:nvPr>
        </p:nvSpPr>
        <p:spPr/>
        <p:txBody>
          <a:bodyPr>
            <a:normAutofit/>
          </a:bodyPr>
          <a:lstStyle/>
          <a:p>
            <a:pPr marL="0" indent="0" algn="ctr">
              <a:buNone/>
            </a:pPr>
            <a:r>
              <a:rPr lang="en-GB" sz="2400" b="1" dirty="0" smtClean="0">
                <a:solidFill>
                  <a:schemeClr val="tx1"/>
                </a:solidFill>
              </a:rPr>
              <a:t>Status Quo</a:t>
            </a:r>
            <a:endParaRPr lang="en-GB" sz="2000" b="1" dirty="0" smtClean="0">
              <a:solidFill>
                <a:schemeClr val="tx1"/>
              </a:solidFill>
            </a:endParaRPr>
          </a:p>
          <a:p>
            <a:pPr marL="342900" indent="-342900"/>
            <a:r>
              <a:rPr lang="en-GB" sz="1800" dirty="0" smtClean="0">
                <a:solidFill>
                  <a:schemeClr val="tx1"/>
                </a:solidFill>
              </a:rPr>
              <a:t>Private consortium</a:t>
            </a:r>
          </a:p>
          <a:p>
            <a:pPr marL="342900" indent="-342900"/>
            <a:r>
              <a:rPr lang="en-GB" sz="1800" dirty="0" smtClean="0">
                <a:solidFill>
                  <a:schemeClr val="tx1"/>
                </a:solidFill>
              </a:rPr>
              <a:t>Support from the Swiss government through a special law</a:t>
            </a:r>
          </a:p>
          <a:p>
            <a:pPr marL="342900" indent="-342900"/>
            <a:r>
              <a:rPr lang="en-GB" sz="1800" dirty="0" smtClean="0">
                <a:solidFill>
                  <a:schemeClr val="tx1"/>
                </a:solidFill>
              </a:rPr>
              <a:t>Over CHF 100 million already acquired</a:t>
            </a:r>
          </a:p>
          <a:p>
            <a:pPr marL="342900" indent="-342900"/>
            <a:r>
              <a:rPr lang="en-GB" sz="1800" dirty="0" smtClean="0">
                <a:solidFill>
                  <a:schemeClr val="tx1"/>
                </a:solidFill>
              </a:rPr>
              <a:t>2030 first track finished (70 km)</a:t>
            </a:r>
          </a:p>
          <a:p>
            <a:pPr lvl="1">
              <a:buFont typeface="Symbol" panose="05050102010706020507" pitchFamily="18" charset="2"/>
              <a:buChar char="-"/>
            </a:pPr>
            <a:r>
              <a:rPr lang="en-GB" sz="1600" dirty="0" smtClean="0">
                <a:solidFill>
                  <a:schemeClr val="tx1"/>
                </a:solidFill>
              </a:rPr>
              <a:t>327 million TKM Potential for first stage</a:t>
            </a:r>
          </a:p>
          <a:p>
            <a:pPr marL="342900" indent="-342900"/>
            <a:r>
              <a:rPr lang="en-GB" sz="1800" dirty="0" smtClean="0">
                <a:solidFill>
                  <a:schemeClr val="tx1"/>
                </a:solidFill>
              </a:rPr>
              <a:t>Support for major shareholders:</a:t>
            </a:r>
          </a:p>
          <a:p>
            <a:pPr lvl="1">
              <a:buFont typeface="Symbol" panose="05050102010706020507" pitchFamily="18" charset="2"/>
              <a:buChar char="-"/>
            </a:pPr>
            <a:r>
              <a:rPr lang="en-GB" sz="1600" dirty="0" smtClean="0">
                <a:solidFill>
                  <a:schemeClr val="tx1"/>
                </a:solidFill>
              </a:rPr>
              <a:t>Virgin Hyperloop One, SAP, </a:t>
            </a:r>
            <a:r>
              <a:rPr lang="en-GB" sz="1600" dirty="0" err="1" smtClean="0">
                <a:solidFill>
                  <a:schemeClr val="tx1"/>
                </a:solidFill>
              </a:rPr>
              <a:t>Migros</a:t>
            </a:r>
            <a:r>
              <a:rPr lang="en-GB" sz="1600" dirty="0" smtClean="0">
                <a:solidFill>
                  <a:schemeClr val="tx1"/>
                </a:solidFill>
              </a:rPr>
              <a:t>, Coop, Swiss Post, SBB Cargo, Swisscom, Zurich Cantonal Bank, </a:t>
            </a:r>
            <a:r>
              <a:rPr lang="en-GB" sz="1600" dirty="0" err="1" smtClean="0">
                <a:solidFill>
                  <a:schemeClr val="tx1"/>
                </a:solidFill>
              </a:rPr>
              <a:t>Rhenus</a:t>
            </a:r>
            <a:r>
              <a:rPr lang="en-GB" sz="1600" dirty="0" smtClean="0">
                <a:solidFill>
                  <a:schemeClr val="tx1"/>
                </a:solidFill>
              </a:rPr>
              <a:t> Logistics, BKW, etc.</a:t>
            </a:r>
          </a:p>
          <a:p>
            <a:pPr marL="342900" indent="-342900"/>
            <a:endParaRPr lang="de-AT"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
        <p:nvSpPr>
          <p:cNvPr id="17"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6091064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266928" cy="990600"/>
          </a:xfrm>
        </p:spPr>
        <p:txBody>
          <a:bodyPr vert="horz" lIns="91440" tIns="45720" rIns="91440" bIns="45720" rtlCol="0" anchor="ctr">
            <a:normAutofit/>
          </a:bodyPr>
          <a:lstStyle/>
          <a:p>
            <a:r>
              <a:rPr lang="en-GB" b="1" dirty="0" smtClean="0">
                <a:solidFill>
                  <a:schemeClr val="tx1"/>
                </a:solidFill>
              </a:rPr>
              <a:t>DRONES – Parcel service from above</a:t>
            </a:r>
            <a:endParaRPr lang="en-GB" b="1" dirty="0">
              <a:solidFill>
                <a:schemeClr val="tx1"/>
              </a:solidFill>
            </a:endParaRPr>
          </a:p>
        </p:txBody>
      </p:sp>
      <p:sp>
        <p:nvSpPr>
          <p:cNvPr id="9" name="Inhaltsplatzhalter 8"/>
          <p:cNvSpPr>
            <a:spLocks noGrp="1"/>
          </p:cNvSpPr>
          <p:nvPr>
            <p:ph idx="1"/>
          </p:nvPr>
        </p:nvSpPr>
        <p:spPr>
          <a:xfrm>
            <a:off x="457200" y="1700808"/>
            <a:ext cx="5266928" cy="4776192"/>
          </a:xfrm>
        </p:spPr>
        <p:txBody>
          <a:bodyPr>
            <a:normAutofit/>
          </a:bodyPr>
          <a:lstStyle/>
          <a:p>
            <a:pPr marL="285750" indent="-285750">
              <a:lnSpc>
                <a:spcPct val="110000"/>
              </a:lnSpc>
            </a:pPr>
            <a:r>
              <a:rPr lang="en-GB" sz="2000" dirty="0" smtClean="0">
                <a:solidFill>
                  <a:schemeClr val="tx1"/>
                </a:solidFill>
              </a:rPr>
              <a:t>UAV (unmanned aerial vehicles)</a:t>
            </a:r>
          </a:p>
          <a:p>
            <a:pPr marL="285750" indent="-285750">
              <a:lnSpc>
                <a:spcPct val="110000"/>
              </a:lnSpc>
            </a:pPr>
            <a:r>
              <a:rPr lang="en-GB" sz="2000" dirty="0" smtClean="0">
                <a:solidFill>
                  <a:schemeClr val="tx1"/>
                </a:solidFill>
              </a:rPr>
              <a:t>A variety of drones with respect to:</a:t>
            </a:r>
          </a:p>
          <a:p>
            <a:pPr lvl="1">
              <a:lnSpc>
                <a:spcPct val="110000"/>
              </a:lnSpc>
              <a:buFont typeface="Symbol" panose="05050102010706020507" pitchFamily="18" charset="2"/>
              <a:buChar char="-"/>
            </a:pPr>
            <a:r>
              <a:rPr lang="en-GB" sz="1800" dirty="0" smtClean="0">
                <a:solidFill>
                  <a:schemeClr val="tx1"/>
                </a:solidFill>
              </a:rPr>
              <a:t>Size</a:t>
            </a:r>
          </a:p>
          <a:p>
            <a:pPr lvl="2">
              <a:lnSpc>
                <a:spcPct val="110000"/>
              </a:lnSpc>
              <a:buFont typeface="Wingdings" panose="05000000000000000000" pitchFamily="2" charset="2"/>
              <a:buChar char="ü"/>
            </a:pPr>
            <a:r>
              <a:rPr lang="en-GB" sz="1600" dirty="0" smtClean="0">
                <a:solidFill>
                  <a:schemeClr val="tx1"/>
                </a:solidFill>
              </a:rPr>
              <a:t>2 kg own weight up to 275 kg payload weight</a:t>
            </a:r>
          </a:p>
          <a:p>
            <a:pPr lvl="1">
              <a:lnSpc>
                <a:spcPct val="110000"/>
              </a:lnSpc>
              <a:buFont typeface="Symbol" panose="05050102010706020507" pitchFamily="18" charset="2"/>
              <a:buChar char="-"/>
            </a:pPr>
            <a:r>
              <a:rPr lang="en-GB" sz="1800" dirty="0" smtClean="0">
                <a:solidFill>
                  <a:schemeClr val="tx1"/>
                </a:solidFill>
              </a:rPr>
              <a:t>Drive technology</a:t>
            </a:r>
          </a:p>
          <a:p>
            <a:pPr lvl="2">
              <a:lnSpc>
                <a:spcPct val="110000"/>
              </a:lnSpc>
              <a:buFont typeface="Wingdings" panose="05000000000000000000" pitchFamily="2" charset="2"/>
              <a:buChar char="ü"/>
            </a:pPr>
            <a:r>
              <a:rPr lang="en-GB" sz="1600" dirty="0" smtClean="0">
                <a:solidFill>
                  <a:schemeClr val="tx1"/>
                </a:solidFill>
              </a:rPr>
              <a:t>Battery-powered; power generation by solar cells; combustion engines;...</a:t>
            </a:r>
          </a:p>
          <a:p>
            <a:pPr lvl="1">
              <a:lnSpc>
                <a:spcPct val="110000"/>
              </a:lnSpc>
              <a:buFont typeface="Symbol" panose="05050102010706020507" pitchFamily="18" charset="2"/>
              <a:buChar char="-"/>
            </a:pPr>
            <a:r>
              <a:rPr lang="en-GB" sz="1800" dirty="0" smtClean="0">
                <a:solidFill>
                  <a:schemeClr val="tx1"/>
                </a:solidFill>
              </a:rPr>
              <a:t>Field of application</a:t>
            </a:r>
          </a:p>
          <a:p>
            <a:pPr lvl="2">
              <a:lnSpc>
                <a:spcPct val="110000"/>
              </a:lnSpc>
              <a:buFont typeface="Wingdings" panose="05000000000000000000" pitchFamily="2" charset="2"/>
              <a:buChar char="ü"/>
            </a:pPr>
            <a:r>
              <a:rPr lang="en-GB" sz="1600" dirty="0" smtClean="0">
                <a:solidFill>
                  <a:schemeClr val="tx1"/>
                </a:solidFill>
              </a:rPr>
              <a:t>Camera drones for surveillance; fully autonomous drones for intralogistics; working drones in the agricultural sector;...</a:t>
            </a:r>
          </a:p>
          <a:p>
            <a:pPr lvl="2">
              <a:lnSpc>
                <a:spcPct val="110000"/>
              </a:lnSpc>
              <a:buFont typeface="Wingdings" panose="05000000000000000000" pitchFamily="2" charset="2"/>
              <a:buChar char="ü"/>
            </a:pPr>
            <a:r>
              <a:rPr lang="en-GB" sz="1600" dirty="0" smtClean="0">
                <a:solidFill>
                  <a:schemeClr val="tx1"/>
                </a:solidFill>
              </a:rPr>
              <a:t>Oversized large drone with a payload weight of 90 tons currently being developed by Canadian company "NATILUS</a:t>
            </a:r>
            <a:endParaRPr lang="en-GB" sz="1600" dirty="0" smtClean="0">
              <a:solidFill>
                <a:schemeClr val="tx1"/>
              </a:solidFill>
            </a:endParaRPr>
          </a:p>
          <a:p>
            <a:pPr marL="285750" indent="-285750"/>
            <a:endParaRPr lang="de-AT" sz="2000" dirty="0">
              <a:solidFill>
                <a:schemeClr val="tx1"/>
              </a:solidFill>
            </a:endParaRPr>
          </a:p>
          <a:p>
            <a:endParaRPr lang="de-AT" sz="2000" dirty="0">
              <a:solidFill>
                <a:schemeClr val="tx1"/>
              </a:solidFill>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155" y="2000409"/>
            <a:ext cx="2685600" cy="1678500"/>
          </a:xfrm>
          <a:prstGeom prst="rect">
            <a:avLst/>
          </a:prstGeom>
        </p:spPr>
      </p:pic>
      <p:sp>
        <p:nvSpPr>
          <p:cNvPr id="7" name="Textfeld 6"/>
          <p:cNvSpPr txBox="1"/>
          <p:nvPr/>
        </p:nvSpPr>
        <p:spPr>
          <a:xfrm>
            <a:off x="6926516" y="3724287"/>
            <a:ext cx="1339638" cy="215444"/>
          </a:xfrm>
          <a:prstGeom prst="rect">
            <a:avLst/>
          </a:prstGeom>
          <a:noFill/>
        </p:spPr>
        <p:txBody>
          <a:bodyPr wrap="square" rtlCol="0">
            <a:spAutoFit/>
          </a:bodyPr>
          <a:lstStyle/>
          <a:p>
            <a:pPr algn="ctr"/>
            <a:r>
              <a:rPr lang="de-AT" sz="800" dirty="0" smtClean="0"/>
              <a:t>Source: Amazon</a:t>
            </a:r>
            <a:endParaRPr lang="de-AT" sz="800" dirty="0"/>
          </a:p>
        </p:txBody>
      </p:sp>
      <p:sp>
        <p:nvSpPr>
          <p:cNvPr id="8" name="Textfeld 7"/>
          <p:cNvSpPr txBox="1"/>
          <p:nvPr/>
        </p:nvSpPr>
        <p:spPr>
          <a:xfrm>
            <a:off x="6788437" y="5818809"/>
            <a:ext cx="1615795" cy="215444"/>
          </a:xfrm>
          <a:prstGeom prst="rect">
            <a:avLst/>
          </a:prstGeom>
          <a:noFill/>
        </p:spPr>
        <p:txBody>
          <a:bodyPr wrap="square" rtlCol="0">
            <a:spAutoFit/>
          </a:bodyPr>
          <a:lstStyle/>
          <a:p>
            <a:pPr algn="ctr"/>
            <a:r>
              <a:rPr lang="de-AT" sz="800" dirty="0" smtClean="0"/>
              <a:t>Source: Deutsche Post</a:t>
            </a:r>
            <a:endParaRPr lang="de-AT" sz="800" dirty="0"/>
          </a:p>
        </p:txBody>
      </p:sp>
      <p:sp>
        <p:nvSpPr>
          <p:cNvPr id="10" name="Slide Number Placeholder 8"/>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25</a:t>
            </a:fld>
            <a:endParaRPr lang="de-AT" dirty="0">
              <a:solidFill>
                <a:prstClr val="white"/>
              </a:solidFill>
            </a:endParaRPr>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12" name="Textfeld 11">
            <a:hlinkClick r:id="rId4"/>
          </p:cNvPr>
          <p:cNvSpPr txBox="1"/>
          <p:nvPr/>
        </p:nvSpPr>
        <p:spPr>
          <a:xfrm>
            <a:off x="8078830" y="4810531"/>
            <a:ext cx="504000" cy="50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de-AT" sz="2800" dirty="0" smtClean="0">
                <a:sym typeface="Webdings" panose="05030102010509060703" pitchFamily="18" charset="2"/>
              </a:rPr>
              <a:t></a:t>
            </a:r>
            <a:endParaRPr lang="de-AT" sz="2800" dirty="0"/>
          </a:p>
        </p:txBody>
      </p:sp>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l="13243" t="10851" r="24629" b="22475"/>
          <a:stretch/>
        </p:blipFill>
        <p:spPr>
          <a:xfrm>
            <a:off x="6252917" y="4149080"/>
            <a:ext cx="2686838" cy="1620000"/>
          </a:xfrm>
          <a:prstGeom prst="rect">
            <a:avLst/>
          </a:prstGeom>
        </p:spPr>
      </p:pic>
      <p:sp>
        <p:nvSpPr>
          <p:cNvPr id="13" name="Textfeld 12">
            <a:hlinkClick r:id="rId4"/>
          </p:cNvPr>
          <p:cNvSpPr txBox="1"/>
          <p:nvPr/>
        </p:nvSpPr>
        <p:spPr>
          <a:xfrm>
            <a:off x="8435755" y="4149080"/>
            <a:ext cx="504000" cy="50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de-AT" sz="2800" dirty="0" smtClean="0">
                <a:sym typeface="Webdings" panose="05030102010509060703" pitchFamily="18" charset="2"/>
              </a:rPr>
              <a:t></a:t>
            </a:r>
            <a:endParaRPr lang="de-AT" sz="2800" dirty="0"/>
          </a:p>
        </p:txBody>
      </p:sp>
    </p:spTree>
    <p:extLst>
      <p:ext uri="{BB962C8B-B14F-4D97-AF65-F5344CB8AC3E}">
        <p14:creationId xmlns:p14="http://schemas.microsoft.com/office/powerpoint/2010/main" val="39732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bodyPr>
          <a:lstStyle/>
          <a:p>
            <a:pPr algn="l">
              <a:lnSpc>
                <a:spcPts val="2920"/>
              </a:lnSpc>
              <a:spcBef>
                <a:spcPts val="0"/>
              </a:spcBef>
            </a:pPr>
            <a:r>
              <a:rPr lang="en-GB" b="1" cap="all" dirty="0" err="1" smtClean="0">
                <a:solidFill>
                  <a:schemeClr val="tx1"/>
                </a:solidFill>
                <a:latin typeface="Calibri"/>
                <a:cs typeface="Calibri"/>
              </a:rPr>
              <a:t>DroneS</a:t>
            </a:r>
            <a:r>
              <a:rPr lang="en-GB" b="1" cap="all" dirty="0" smtClean="0">
                <a:solidFill>
                  <a:schemeClr val="tx1"/>
                </a:solidFill>
                <a:latin typeface="Calibri"/>
                <a:cs typeface="Calibri"/>
              </a:rPr>
              <a:t> – </a:t>
            </a:r>
            <a:r>
              <a:rPr lang="en-GB" b="1" dirty="0" smtClean="0">
                <a:solidFill>
                  <a:schemeClr val="tx1"/>
                </a:solidFill>
                <a:latin typeface="Calibri"/>
                <a:cs typeface="Calibri"/>
              </a:rPr>
              <a:t>Pros &amp; Cons</a:t>
            </a:r>
            <a:endParaRPr lang="en-GB" b="1" dirty="0">
              <a:solidFill>
                <a:schemeClr val="tx1"/>
              </a:solidFill>
              <a:latin typeface="Calibri"/>
              <a:cs typeface="Calibri"/>
            </a:endParaRPr>
          </a:p>
        </p:txBody>
      </p:sp>
      <p:sp>
        <p:nvSpPr>
          <p:cNvPr id="3" name="Textplatzhalter 2"/>
          <p:cNvSpPr>
            <a:spLocks noGrp="1"/>
          </p:cNvSpPr>
          <p:nvPr>
            <p:ph sz="half" idx="1"/>
          </p:nvPr>
        </p:nvSpPr>
        <p:spPr>
          <a:xfrm>
            <a:off x="457201" y="1673352"/>
            <a:ext cx="4114800" cy="4718304"/>
          </a:xfrm>
          <a:noFill/>
        </p:spPr>
        <p:txBody>
          <a:bodyPr>
            <a:normAutofit/>
          </a:bodyPr>
          <a:lstStyle/>
          <a:p>
            <a:pPr marL="0" indent="0" algn="ctr">
              <a:buNone/>
            </a:pPr>
            <a:r>
              <a:rPr lang="de-AT" sz="2400" b="1" dirty="0" smtClean="0">
                <a:solidFill>
                  <a:schemeClr val="tx1"/>
                </a:solidFill>
              </a:rPr>
              <a:t>Pros</a:t>
            </a:r>
          </a:p>
          <a:p>
            <a:pPr marL="285750" indent="-285750">
              <a:spcBef>
                <a:spcPts val="432"/>
              </a:spcBef>
              <a:spcAft>
                <a:spcPts val="600"/>
              </a:spcAft>
            </a:pPr>
            <a:r>
              <a:rPr lang="de-AT" sz="1800" dirty="0" err="1" smtClean="0">
                <a:solidFill>
                  <a:schemeClr val="tx1"/>
                </a:solidFill>
              </a:rPr>
              <a:t>Environmentally</a:t>
            </a:r>
            <a:r>
              <a:rPr lang="de-AT" sz="1800" dirty="0" smtClean="0">
                <a:solidFill>
                  <a:schemeClr val="tx1"/>
                </a:solidFill>
              </a:rPr>
              <a:t> </a:t>
            </a:r>
            <a:r>
              <a:rPr lang="de-AT" sz="1800" dirty="0" err="1" smtClean="0">
                <a:solidFill>
                  <a:schemeClr val="tx1"/>
                </a:solidFill>
              </a:rPr>
              <a:t>friendly</a:t>
            </a:r>
            <a:endParaRPr lang="de-AT" sz="1800" dirty="0" smtClean="0">
              <a:solidFill>
                <a:schemeClr val="tx1"/>
              </a:solidFill>
            </a:endParaRPr>
          </a:p>
          <a:p>
            <a:pPr marL="285750" indent="-285750">
              <a:spcBef>
                <a:spcPts val="0"/>
              </a:spcBef>
              <a:spcAft>
                <a:spcPts val="600"/>
              </a:spcAft>
            </a:pPr>
            <a:r>
              <a:rPr lang="de-AT" sz="1800" dirty="0" smtClean="0">
                <a:solidFill>
                  <a:schemeClr val="tx1"/>
                </a:solidFill>
              </a:rPr>
              <a:t>Relief </a:t>
            </a:r>
            <a:r>
              <a:rPr lang="de-AT" sz="1800" dirty="0" err="1">
                <a:solidFill>
                  <a:schemeClr val="tx1"/>
                </a:solidFill>
              </a:rPr>
              <a:t>of</a:t>
            </a:r>
            <a:r>
              <a:rPr lang="de-AT" sz="1800" dirty="0">
                <a:solidFill>
                  <a:schemeClr val="tx1"/>
                </a:solidFill>
              </a:rPr>
              <a:t> </a:t>
            </a:r>
            <a:r>
              <a:rPr lang="de-AT" sz="1800" dirty="0" err="1">
                <a:solidFill>
                  <a:schemeClr val="tx1"/>
                </a:solidFill>
              </a:rPr>
              <a:t>the</a:t>
            </a:r>
            <a:r>
              <a:rPr lang="de-AT" sz="1800" dirty="0">
                <a:solidFill>
                  <a:schemeClr val="tx1"/>
                </a:solidFill>
              </a:rPr>
              <a:t> </a:t>
            </a:r>
            <a:r>
              <a:rPr lang="de-AT" sz="1800" dirty="0" err="1">
                <a:solidFill>
                  <a:schemeClr val="tx1"/>
                </a:solidFill>
              </a:rPr>
              <a:t>roads</a:t>
            </a:r>
            <a:r>
              <a:rPr lang="de-AT" sz="1800" dirty="0">
                <a:solidFill>
                  <a:schemeClr val="tx1"/>
                </a:solidFill>
              </a:rPr>
              <a:t> in </a:t>
            </a:r>
            <a:r>
              <a:rPr lang="de-AT" sz="1800" dirty="0" err="1">
                <a:solidFill>
                  <a:schemeClr val="tx1"/>
                </a:solidFill>
              </a:rPr>
              <a:t>the</a:t>
            </a:r>
            <a:r>
              <a:rPr lang="de-AT" sz="1800" dirty="0">
                <a:solidFill>
                  <a:schemeClr val="tx1"/>
                </a:solidFill>
              </a:rPr>
              <a:t> </a:t>
            </a:r>
            <a:r>
              <a:rPr lang="de-AT" sz="1800" dirty="0" err="1" smtClean="0">
                <a:solidFill>
                  <a:schemeClr val="tx1"/>
                </a:solidFill>
              </a:rPr>
              <a:t>cities</a:t>
            </a:r>
            <a:endParaRPr lang="de-AT" sz="1800" dirty="0" smtClean="0">
              <a:solidFill>
                <a:schemeClr val="tx1"/>
              </a:solidFill>
            </a:endParaRPr>
          </a:p>
          <a:p>
            <a:pPr marL="285750" indent="-285750">
              <a:spcBef>
                <a:spcPts val="0"/>
              </a:spcBef>
              <a:spcAft>
                <a:spcPts val="600"/>
              </a:spcAft>
            </a:pPr>
            <a:r>
              <a:rPr lang="de-AT" sz="1800" dirty="0" smtClean="0">
                <a:solidFill>
                  <a:schemeClr val="tx1"/>
                </a:solidFill>
              </a:rPr>
              <a:t>Flexible </a:t>
            </a:r>
            <a:r>
              <a:rPr lang="de-AT" sz="1800" dirty="0">
                <a:solidFill>
                  <a:schemeClr val="tx1"/>
                </a:solidFill>
              </a:rPr>
              <a:t>in </a:t>
            </a:r>
            <a:r>
              <a:rPr lang="de-AT" sz="1800" dirty="0" smtClean="0">
                <a:solidFill>
                  <a:schemeClr val="tx1"/>
                </a:solidFill>
              </a:rPr>
              <a:t>time</a:t>
            </a:r>
          </a:p>
          <a:p>
            <a:pPr marL="285750" indent="-285750">
              <a:spcBef>
                <a:spcPts val="0"/>
              </a:spcBef>
              <a:spcAft>
                <a:spcPts val="600"/>
              </a:spcAft>
            </a:pPr>
            <a:r>
              <a:rPr lang="de-AT" sz="1800" dirty="0" err="1" smtClean="0">
                <a:solidFill>
                  <a:schemeClr val="tx1"/>
                </a:solidFill>
              </a:rPr>
              <a:t>No</a:t>
            </a:r>
            <a:r>
              <a:rPr lang="de-AT" sz="1800" dirty="0" smtClean="0">
                <a:solidFill>
                  <a:schemeClr val="tx1"/>
                </a:solidFill>
              </a:rPr>
              <a:t> </a:t>
            </a:r>
            <a:r>
              <a:rPr lang="de-AT" sz="1800" dirty="0" err="1">
                <a:solidFill>
                  <a:schemeClr val="tx1"/>
                </a:solidFill>
              </a:rPr>
              <a:t>traffic</a:t>
            </a:r>
            <a:r>
              <a:rPr lang="de-AT" sz="1800" dirty="0">
                <a:solidFill>
                  <a:schemeClr val="tx1"/>
                </a:solidFill>
              </a:rPr>
              <a:t> </a:t>
            </a:r>
            <a:r>
              <a:rPr lang="de-AT" sz="1800" dirty="0" err="1">
                <a:solidFill>
                  <a:schemeClr val="tx1"/>
                </a:solidFill>
              </a:rPr>
              <a:t>network</a:t>
            </a:r>
            <a:r>
              <a:rPr lang="de-AT" sz="1800" dirty="0">
                <a:solidFill>
                  <a:schemeClr val="tx1"/>
                </a:solidFill>
              </a:rPr>
              <a:t> </a:t>
            </a:r>
            <a:r>
              <a:rPr lang="de-AT" sz="1800" dirty="0" err="1" smtClean="0">
                <a:solidFill>
                  <a:schemeClr val="tx1"/>
                </a:solidFill>
              </a:rPr>
              <a:t>required</a:t>
            </a:r>
            <a:endParaRPr lang="de-AT" sz="1800" dirty="0" smtClean="0">
              <a:solidFill>
                <a:schemeClr val="tx1"/>
              </a:solidFill>
            </a:endParaRPr>
          </a:p>
          <a:p>
            <a:pPr marL="285750" indent="-285750">
              <a:spcBef>
                <a:spcPts val="0"/>
              </a:spcBef>
              <a:spcAft>
                <a:spcPts val="600"/>
              </a:spcAft>
            </a:pPr>
            <a:r>
              <a:rPr lang="de-AT" sz="1800" dirty="0" err="1" smtClean="0">
                <a:solidFill>
                  <a:schemeClr val="tx1"/>
                </a:solidFill>
              </a:rPr>
              <a:t>point</a:t>
            </a:r>
            <a:r>
              <a:rPr lang="de-AT" sz="1800" dirty="0" smtClean="0">
                <a:solidFill>
                  <a:schemeClr val="tx1"/>
                </a:solidFill>
              </a:rPr>
              <a:t>-</a:t>
            </a:r>
            <a:r>
              <a:rPr lang="de-AT" sz="1800" dirty="0" err="1" smtClean="0">
                <a:solidFill>
                  <a:schemeClr val="tx1"/>
                </a:solidFill>
              </a:rPr>
              <a:t>to</a:t>
            </a:r>
            <a:r>
              <a:rPr lang="de-AT" sz="1800" dirty="0" smtClean="0">
                <a:solidFill>
                  <a:schemeClr val="tx1"/>
                </a:solidFill>
              </a:rPr>
              <a:t>-point </a:t>
            </a:r>
            <a:r>
              <a:rPr lang="de-AT" sz="1800" dirty="0" err="1" smtClean="0">
                <a:solidFill>
                  <a:schemeClr val="tx1"/>
                </a:solidFill>
              </a:rPr>
              <a:t>delivery</a:t>
            </a:r>
            <a:endParaRPr lang="de-AT" sz="1800" dirty="0" smtClean="0">
              <a:solidFill>
                <a:schemeClr val="tx1"/>
              </a:solidFill>
            </a:endParaRPr>
          </a:p>
          <a:p>
            <a:pPr marL="285750" indent="-285750">
              <a:spcBef>
                <a:spcPts val="0"/>
              </a:spcBef>
              <a:spcAft>
                <a:spcPts val="600"/>
              </a:spcAft>
            </a:pPr>
            <a:r>
              <a:rPr lang="de-AT" sz="1800" dirty="0" smtClean="0">
                <a:solidFill>
                  <a:schemeClr val="tx1"/>
                </a:solidFill>
              </a:rPr>
              <a:t>High </a:t>
            </a:r>
            <a:r>
              <a:rPr lang="de-AT" sz="1800" dirty="0">
                <a:solidFill>
                  <a:schemeClr val="tx1"/>
                </a:solidFill>
              </a:rPr>
              <a:t>potential </a:t>
            </a:r>
            <a:r>
              <a:rPr lang="de-AT" sz="1800" dirty="0" err="1">
                <a:solidFill>
                  <a:schemeClr val="tx1"/>
                </a:solidFill>
              </a:rPr>
              <a:t>for</a:t>
            </a:r>
            <a:r>
              <a:rPr lang="de-AT" sz="1800" dirty="0">
                <a:solidFill>
                  <a:schemeClr val="tx1"/>
                </a:solidFill>
              </a:rPr>
              <a:t> urgent </a:t>
            </a:r>
            <a:r>
              <a:rPr lang="de-AT" sz="1800" dirty="0" err="1">
                <a:solidFill>
                  <a:schemeClr val="tx1"/>
                </a:solidFill>
              </a:rPr>
              <a:t>transports</a:t>
            </a:r>
            <a:r>
              <a:rPr lang="de-AT" sz="1800" dirty="0">
                <a:solidFill>
                  <a:schemeClr val="tx1"/>
                </a:solidFill>
              </a:rPr>
              <a:t> (e.g. </a:t>
            </a:r>
            <a:r>
              <a:rPr lang="de-AT" sz="1800" dirty="0" err="1">
                <a:solidFill>
                  <a:schemeClr val="tx1"/>
                </a:solidFill>
              </a:rPr>
              <a:t>medicines</a:t>
            </a:r>
            <a:r>
              <a:rPr lang="de-AT" sz="1800" dirty="0">
                <a:solidFill>
                  <a:schemeClr val="tx1"/>
                </a:solidFill>
              </a:rPr>
              <a:t>, </a:t>
            </a:r>
            <a:r>
              <a:rPr lang="de-AT" sz="1800" dirty="0" err="1">
                <a:solidFill>
                  <a:schemeClr val="tx1"/>
                </a:solidFill>
              </a:rPr>
              <a:t>food</a:t>
            </a:r>
            <a:r>
              <a:rPr lang="de-AT" sz="1800" dirty="0">
                <a:solidFill>
                  <a:schemeClr val="tx1"/>
                </a:solidFill>
              </a:rPr>
              <a:t>, </a:t>
            </a:r>
            <a:r>
              <a:rPr lang="de-AT" sz="1800" dirty="0" err="1">
                <a:solidFill>
                  <a:schemeClr val="tx1"/>
                </a:solidFill>
              </a:rPr>
              <a:t>intralogistics</a:t>
            </a:r>
            <a:r>
              <a:rPr lang="de-AT" sz="1800" dirty="0">
                <a:solidFill>
                  <a:schemeClr val="tx1"/>
                </a:solidFill>
              </a:rPr>
              <a:t>, etc</a:t>
            </a:r>
            <a:r>
              <a:rPr lang="de-AT" sz="1800" dirty="0" smtClean="0">
                <a:solidFill>
                  <a:schemeClr val="tx1"/>
                </a:solidFill>
              </a:rPr>
              <a:t>.)</a:t>
            </a:r>
          </a:p>
          <a:p>
            <a:pPr marL="285750" indent="-285750">
              <a:spcBef>
                <a:spcPts val="0"/>
              </a:spcBef>
              <a:spcAft>
                <a:spcPts val="600"/>
              </a:spcAft>
            </a:pPr>
            <a:r>
              <a:rPr lang="de-AT" sz="1800" dirty="0" smtClean="0">
                <a:solidFill>
                  <a:schemeClr val="tx1"/>
                </a:solidFill>
              </a:rPr>
              <a:t>Low </a:t>
            </a:r>
            <a:r>
              <a:rPr lang="de-AT" sz="1800" dirty="0" err="1">
                <a:solidFill>
                  <a:schemeClr val="tx1"/>
                </a:solidFill>
              </a:rPr>
              <a:t>transport</a:t>
            </a:r>
            <a:r>
              <a:rPr lang="de-AT" sz="1800" dirty="0">
                <a:solidFill>
                  <a:schemeClr val="tx1"/>
                </a:solidFill>
              </a:rPr>
              <a:t> </a:t>
            </a:r>
            <a:r>
              <a:rPr lang="de-AT" sz="1800" dirty="0" err="1">
                <a:solidFill>
                  <a:schemeClr val="tx1"/>
                </a:solidFill>
              </a:rPr>
              <a:t>costs</a:t>
            </a:r>
            <a:r>
              <a:rPr lang="de-AT" sz="1800" dirty="0">
                <a:solidFill>
                  <a:schemeClr val="tx1"/>
                </a:solidFill>
              </a:rPr>
              <a:t> </a:t>
            </a:r>
            <a:r>
              <a:rPr lang="de-AT" sz="1800" dirty="0" err="1">
                <a:solidFill>
                  <a:schemeClr val="tx1"/>
                </a:solidFill>
              </a:rPr>
              <a:t>of</a:t>
            </a:r>
            <a:r>
              <a:rPr lang="de-AT" sz="1800" dirty="0">
                <a:solidFill>
                  <a:schemeClr val="tx1"/>
                </a:solidFill>
              </a:rPr>
              <a:t> </a:t>
            </a:r>
            <a:r>
              <a:rPr lang="de-AT" sz="1800" dirty="0" err="1">
                <a:solidFill>
                  <a:schemeClr val="tx1"/>
                </a:solidFill>
              </a:rPr>
              <a:t>approx</a:t>
            </a:r>
            <a:r>
              <a:rPr lang="de-AT" sz="1800" dirty="0">
                <a:solidFill>
                  <a:schemeClr val="tx1"/>
                </a:solidFill>
              </a:rPr>
              <a:t>. € 1 per </a:t>
            </a:r>
            <a:r>
              <a:rPr lang="de-AT" sz="1800" dirty="0" err="1">
                <a:solidFill>
                  <a:schemeClr val="tx1"/>
                </a:solidFill>
              </a:rPr>
              <a:t>delivery</a:t>
            </a:r>
            <a:r>
              <a:rPr lang="de-AT" sz="1800" dirty="0">
                <a:solidFill>
                  <a:schemeClr val="tx1"/>
                </a:solidFill>
              </a:rPr>
              <a:t> (</a:t>
            </a:r>
            <a:r>
              <a:rPr lang="de-AT" sz="1800" dirty="0" err="1">
                <a:solidFill>
                  <a:schemeClr val="tx1"/>
                </a:solidFill>
              </a:rPr>
              <a:t>payload</a:t>
            </a:r>
            <a:r>
              <a:rPr lang="de-AT" sz="1800" dirty="0">
                <a:solidFill>
                  <a:schemeClr val="tx1"/>
                </a:solidFill>
              </a:rPr>
              <a:t> 2 kg; </a:t>
            </a:r>
            <a:r>
              <a:rPr lang="de-AT" sz="1800" dirty="0" err="1">
                <a:solidFill>
                  <a:schemeClr val="tx1"/>
                </a:solidFill>
              </a:rPr>
              <a:t>distance</a:t>
            </a:r>
            <a:r>
              <a:rPr lang="de-AT" sz="1800" dirty="0">
                <a:solidFill>
                  <a:schemeClr val="tx1"/>
                </a:solidFill>
              </a:rPr>
              <a:t> 12 km</a:t>
            </a:r>
            <a:r>
              <a:rPr lang="de-AT" sz="1800" dirty="0" smtClean="0">
                <a:solidFill>
                  <a:schemeClr val="tx1"/>
                </a:solidFill>
              </a:rPr>
              <a:t>)</a:t>
            </a:r>
            <a:endParaRPr lang="de-AT" sz="1800" dirty="0" smtClean="0">
              <a:solidFill>
                <a:schemeClr val="tx1"/>
              </a:solidFill>
            </a:endParaRPr>
          </a:p>
          <a:p>
            <a:pPr marL="285750" indent="-285750"/>
            <a:endParaRPr lang="de-AT" sz="1600" dirty="0" smtClean="0">
              <a:solidFill>
                <a:schemeClr val="tx1"/>
              </a:solidFill>
            </a:endParaRPr>
          </a:p>
          <a:p>
            <a:endParaRPr lang="en-US" sz="1600" dirty="0">
              <a:solidFill>
                <a:schemeClr val="tx1"/>
              </a:solidFill>
            </a:endParaRPr>
          </a:p>
          <a:p>
            <a:endParaRPr lang="de-AT" sz="1600" dirty="0">
              <a:solidFill>
                <a:schemeClr val="tx1"/>
              </a:solidFill>
            </a:endParaRPr>
          </a:p>
        </p:txBody>
      </p:sp>
      <p:sp>
        <p:nvSpPr>
          <p:cNvPr id="6" name="Content Placeholder 5"/>
          <p:cNvSpPr>
            <a:spLocks noGrp="1"/>
          </p:cNvSpPr>
          <p:nvPr>
            <p:ph sz="half" idx="2"/>
          </p:nvPr>
        </p:nvSpPr>
        <p:spPr/>
        <p:txBody>
          <a:bodyPr>
            <a:noAutofit/>
          </a:bodyPr>
          <a:lstStyle/>
          <a:p>
            <a:pPr marL="0" indent="0" algn="ctr">
              <a:buClr>
                <a:srgbClr val="189BC8"/>
              </a:buClr>
              <a:buNone/>
            </a:pPr>
            <a:r>
              <a:rPr lang="de-DE" sz="2400" b="1" dirty="0" err="1" smtClean="0">
                <a:solidFill>
                  <a:schemeClr val="tx1"/>
                </a:solidFill>
              </a:rPr>
              <a:t>Cons</a:t>
            </a:r>
            <a:endParaRPr lang="de-AT" sz="2400" b="1" dirty="0" smtClean="0">
              <a:solidFill>
                <a:schemeClr val="tx1"/>
              </a:solidFill>
            </a:endParaRPr>
          </a:p>
          <a:p>
            <a:pPr marL="342900" indent="-342900">
              <a:spcBef>
                <a:spcPts val="432"/>
              </a:spcBef>
              <a:spcAft>
                <a:spcPts val="600"/>
              </a:spcAft>
            </a:pPr>
            <a:r>
              <a:rPr lang="en-US" sz="1800" dirty="0">
                <a:solidFill>
                  <a:schemeClr val="tx1"/>
                </a:solidFill>
              </a:rPr>
              <a:t>Short range (Amazon drone: </a:t>
            </a:r>
            <a:r>
              <a:rPr lang="en-US" sz="1800" dirty="0" smtClean="0">
                <a:solidFill>
                  <a:schemeClr val="tx1"/>
                </a:solidFill>
              </a:rPr>
              <a:t>approx</a:t>
            </a:r>
            <a:r>
              <a:rPr lang="en-US" sz="1800" dirty="0">
                <a:solidFill>
                  <a:schemeClr val="tx1"/>
                </a:solidFill>
              </a:rPr>
              <a:t>. 24 km</a:t>
            </a:r>
            <a:r>
              <a:rPr lang="en-US" sz="1800" dirty="0" smtClean="0">
                <a:solidFill>
                  <a:schemeClr val="tx1"/>
                </a:solidFill>
              </a:rPr>
              <a:t>)</a:t>
            </a:r>
          </a:p>
          <a:p>
            <a:pPr marL="342900" indent="-342900">
              <a:spcBef>
                <a:spcPts val="0"/>
              </a:spcBef>
              <a:spcAft>
                <a:spcPts val="600"/>
              </a:spcAft>
            </a:pPr>
            <a:r>
              <a:rPr lang="en-US" sz="1800" dirty="0" smtClean="0">
                <a:solidFill>
                  <a:schemeClr val="tx1"/>
                </a:solidFill>
              </a:rPr>
              <a:t>Weather </a:t>
            </a:r>
            <a:r>
              <a:rPr lang="en-US" sz="1800" dirty="0">
                <a:solidFill>
                  <a:schemeClr val="tx1"/>
                </a:solidFill>
              </a:rPr>
              <a:t>dependency: </a:t>
            </a:r>
            <a:endParaRPr lang="en-US" sz="1800" dirty="0" smtClean="0">
              <a:solidFill>
                <a:schemeClr val="tx1"/>
              </a:solidFill>
            </a:endParaRPr>
          </a:p>
          <a:p>
            <a:pPr lvl="1">
              <a:spcBef>
                <a:spcPts val="0"/>
              </a:spcBef>
              <a:spcAft>
                <a:spcPts val="600"/>
              </a:spcAft>
              <a:buFont typeface="Symbol" panose="05050102010706020507" pitchFamily="18" charset="2"/>
              <a:buChar char="-"/>
            </a:pPr>
            <a:r>
              <a:rPr lang="en-US" sz="1400" dirty="0" smtClean="0">
                <a:solidFill>
                  <a:schemeClr val="tx1"/>
                </a:solidFill>
              </a:rPr>
              <a:t>T</a:t>
            </a:r>
            <a:r>
              <a:rPr lang="en-US" sz="1600" dirty="0" smtClean="0">
                <a:solidFill>
                  <a:schemeClr val="tx1"/>
                </a:solidFill>
              </a:rPr>
              <a:t>ransports </a:t>
            </a:r>
            <a:r>
              <a:rPr lang="en-US" sz="1600" dirty="0">
                <a:solidFill>
                  <a:schemeClr val="tx1"/>
                </a:solidFill>
              </a:rPr>
              <a:t>at wind speeds above 40 km/h cannot yet be carried </a:t>
            </a:r>
            <a:r>
              <a:rPr lang="en-US" sz="1600" dirty="0" smtClean="0">
                <a:solidFill>
                  <a:schemeClr val="tx1"/>
                </a:solidFill>
              </a:rPr>
              <a:t>out</a:t>
            </a:r>
          </a:p>
          <a:p>
            <a:pPr marL="342900" indent="-342900">
              <a:spcBef>
                <a:spcPts val="0"/>
              </a:spcBef>
              <a:spcAft>
                <a:spcPts val="600"/>
              </a:spcAft>
            </a:pPr>
            <a:r>
              <a:rPr lang="en-US" sz="1800" dirty="0" smtClean="0">
                <a:solidFill>
                  <a:schemeClr val="tx1"/>
                </a:solidFill>
              </a:rPr>
              <a:t>Due </a:t>
            </a:r>
            <a:r>
              <a:rPr lang="en-US" sz="1800" dirty="0">
                <a:solidFill>
                  <a:schemeClr val="tx1"/>
                </a:solidFill>
              </a:rPr>
              <a:t>to the legal situation, an autonomous flight is currently not permitted without </a:t>
            </a:r>
            <a:r>
              <a:rPr lang="en-US" sz="1800" dirty="0" smtClean="0">
                <a:solidFill>
                  <a:schemeClr val="tx1"/>
                </a:solidFill>
              </a:rPr>
              <a:t>special permits.</a:t>
            </a:r>
          </a:p>
          <a:p>
            <a:pPr marL="342900" indent="-342900">
              <a:spcBef>
                <a:spcPts val="0"/>
              </a:spcBef>
              <a:spcAft>
                <a:spcPts val="600"/>
              </a:spcAft>
            </a:pPr>
            <a:r>
              <a:rPr lang="en-US" sz="1800" dirty="0" smtClean="0">
                <a:solidFill>
                  <a:schemeClr val="tx1"/>
                </a:solidFill>
              </a:rPr>
              <a:t>Flight </a:t>
            </a:r>
            <a:r>
              <a:rPr lang="en-US" sz="1800" dirty="0">
                <a:solidFill>
                  <a:schemeClr val="tx1"/>
                </a:solidFill>
              </a:rPr>
              <a:t>bans in densely populated areas do not currently make home delivery possible in urban areas</a:t>
            </a:r>
            <a:endParaRPr lang="de-AT" sz="1800" dirty="0">
              <a:solidFill>
                <a:schemeClr val="tx1"/>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sp>
        <p:nvSpPr>
          <p:cNvPr id="7" name="Textplatzhalter 3"/>
          <p:cNvSpPr txBox="1">
            <a:spLocks/>
          </p:cNvSpPr>
          <p:nvPr/>
        </p:nvSpPr>
        <p:spPr>
          <a:xfrm>
            <a:off x="369704" y="6345352"/>
            <a:ext cx="1215256" cy="287997"/>
          </a:xfrm>
          <a:prstGeom prst="rect">
            <a:avLst/>
          </a:prstGeom>
        </p:spPr>
        <p:txBody>
          <a:bodyPr/>
          <a:lstStyle>
            <a:lvl1pPr marL="0" indent="0" algn="l" defTabSz="457200" rtl="0" eaLnBrk="1" latinLnBrk="0" hangingPunct="1">
              <a:spcBef>
                <a:spcPct val="20000"/>
              </a:spcBef>
              <a:buFont typeface="Arial"/>
              <a:buNone/>
              <a:defRPr sz="2000" b="0" kern="1200">
                <a:solidFill>
                  <a:schemeClr val="tx1"/>
                </a:solidFill>
                <a:latin typeface="Calibri"/>
                <a:ea typeface="+mn-ea"/>
                <a:cs typeface="Calibri"/>
              </a:defRPr>
            </a:lvl1pPr>
            <a:lvl2pPr marL="457200" indent="0" algn="l" defTabSz="457200" rtl="0" eaLnBrk="1" latinLnBrk="0" hangingPunct="1">
              <a:spcBef>
                <a:spcPct val="20000"/>
              </a:spcBef>
              <a:buFont typeface="Arial"/>
              <a:buNone/>
              <a:defRPr sz="24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000" b="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AT" dirty="0"/>
          </a:p>
        </p:txBody>
      </p:sp>
      <p:sp>
        <p:nvSpPr>
          <p:cNvPr id="12"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078068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04664"/>
            <a:ext cx="6923112" cy="990600"/>
          </a:xfrm>
        </p:spPr>
        <p:txBody>
          <a:bodyPr vert="horz" lIns="91440" tIns="45720" rIns="91440" bIns="45720" rtlCol="0" anchor="ctr">
            <a:normAutofit/>
          </a:bodyPr>
          <a:lstStyle/>
          <a:p>
            <a:pPr>
              <a:lnSpc>
                <a:spcPts val="2920"/>
              </a:lnSpc>
              <a:spcBef>
                <a:spcPts val="0"/>
              </a:spcBef>
            </a:pPr>
            <a:r>
              <a:rPr lang="de-DE" b="1" cap="all" dirty="0" err="1" smtClean="0">
                <a:solidFill>
                  <a:schemeClr val="tx1"/>
                </a:solidFill>
                <a:latin typeface="Calibri"/>
                <a:cs typeface="Calibri"/>
              </a:rPr>
              <a:t>DroneS</a:t>
            </a:r>
            <a:r>
              <a:rPr lang="de-DE" b="1" cap="all" dirty="0" smtClean="0">
                <a:solidFill>
                  <a:schemeClr val="tx1"/>
                </a:solidFill>
                <a:latin typeface="Calibri"/>
                <a:cs typeface="Calibri"/>
              </a:rPr>
              <a:t> – </a:t>
            </a:r>
            <a:r>
              <a:rPr lang="de-AT" b="1" dirty="0">
                <a:solidFill>
                  <a:schemeClr val="tx1"/>
                </a:solidFill>
                <a:cs typeface="Calibri"/>
              </a:rPr>
              <a:t>F</a:t>
            </a:r>
            <a:r>
              <a:rPr lang="de-AT" b="1" dirty="0" smtClean="0">
                <a:solidFill>
                  <a:schemeClr val="tx1"/>
                </a:solidFill>
                <a:cs typeface="Calibri"/>
              </a:rPr>
              <a:t>ield </a:t>
            </a:r>
            <a:r>
              <a:rPr lang="de-AT" b="1" dirty="0" err="1" smtClean="0">
                <a:solidFill>
                  <a:schemeClr val="tx1"/>
                </a:solidFill>
                <a:cs typeface="Calibri"/>
              </a:rPr>
              <a:t>of</a:t>
            </a:r>
            <a:r>
              <a:rPr lang="de-AT" b="1" dirty="0" smtClean="0">
                <a:solidFill>
                  <a:schemeClr val="tx1"/>
                </a:solidFill>
                <a:cs typeface="Calibri"/>
              </a:rPr>
              <a:t> </a:t>
            </a:r>
            <a:r>
              <a:rPr lang="de-AT" b="1" dirty="0" err="1" smtClean="0">
                <a:solidFill>
                  <a:schemeClr val="tx1"/>
                </a:solidFill>
                <a:cs typeface="Calibri"/>
              </a:rPr>
              <a:t>application</a:t>
            </a:r>
            <a:r>
              <a:rPr lang="de-AT" b="1" dirty="0" smtClean="0">
                <a:solidFill>
                  <a:schemeClr val="tx1"/>
                </a:solidFill>
                <a:cs typeface="Calibri"/>
              </a:rPr>
              <a:t> </a:t>
            </a:r>
            <a:r>
              <a:rPr lang="de-AT" b="1" dirty="0" err="1" smtClean="0">
                <a:solidFill>
                  <a:schemeClr val="tx1"/>
                </a:solidFill>
                <a:cs typeface="Calibri"/>
              </a:rPr>
              <a:t>and</a:t>
            </a:r>
            <a:r>
              <a:rPr lang="de-AT" b="1" dirty="0" smtClean="0">
                <a:solidFill>
                  <a:schemeClr val="tx1"/>
                </a:solidFill>
                <a:cs typeface="Calibri"/>
              </a:rPr>
              <a:t> </a:t>
            </a:r>
            <a:r>
              <a:rPr lang="de-AT" b="1" dirty="0" err="1" smtClean="0">
                <a:solidFill>
                  <a:schemeClr val="tx1"/>
                </a:solidFill>
                <a:cs typeface="Calibri"/>
              </a:rPr>
              <a:t>status</a:t>
            </a:r>
            <a:r>
              <a:rPr lang="de-AT" b="1" dirty="0" smtClean="0">
                <a:solidFill>
                  <a:schemeClr val="tx1"/>
                </a:solidFill>
                <a:cs typeface="Calibri"/>
              </a:rPr>
              <a:t> quo</a:t>
            </a:r>
            <a:endParaRPr lang="en-US" b="1" cap="all" dirty="0">
              <a:solidFill>
                <a:schemeClr val="tx1"/>
              </a:solidFill>
              <a:latin typeface="Calibri"/>
              <a:cs typeface="Calibri"/>
            </a:endParaRPr>
          </a:p>
        </p:txBody>
      </p:sp>
      <p:sp>
        <p:nvSpPr>
          <p:cNvPr id="6" name="Text Placeholder 5"/>
          <p:cNvSpPr>
            <a:spLocks noGrp="1"/>
          </p:cNvSpPr>
          <p:nvPr>
            <p:ph sz="half" idx="1"/>
          </p:nvPr>
        </p:nvSpPr>
        <p:spPr/>
        <p:txBody>
          <a:bodyPr vert="horz" lIns="91440" tIns="45720" rIns="91440" bIns="45720" rtlCol="0">
            <a:normAutofit/>
          </a:bodyPr>
          <a:lstStyle/>
          <a:p>
            <a:pPr marL="0" indent="0" algn="ctr">
              <a:buClr>
                <a:srgbClr val="189BC8"/>
              </a:buClr>
              <a:buNone/>
            </a:pPr>
            <a:r>
              <a:rPr lang="de-DE" sz="2400" b="1" dirty="0" smtClean="0">
                <a:solidFill>
                  <a:schemeClr val="tx1"/>
                </a:solidFill>
              </a:rPr>
              <a:t>Field </a:t>
            </a:r>
            <a:r>
              <a:rPr lang="de-DE" sz="2400" b="1" dirty="0" err="1" smtClean="0">
                <a:solidFill>
                  <a:schemeClr val="tx1"/>
                </a:solidFill>
              </a:rPr>
              <a:t>of</a:t>
            </a:r>
            <a:r>
              <a:rPr lang="de-DE" sz="2400" b="1" dirty="0" smtClean="0">
                <a:solidFill>
                  <a:schemeClr val="tx1"/>
                </a:solidFill>
              </a:rPr>
              <a:t> </a:t>
            </a:r>
            <a:r>
              <a:rPr lang="de-DE" sz="2400" b="1" dirty="0" err="1" smtClean="0">
                <a:solidFill>
                  <a:schemeClr val="tx1"/>
                </a:solidFill>
              </a:rPr>
              <a:t>application</a:t>
            </a:r>
            <a:endParaRPr lang="de-DE" sz="2400" b="1" dirty="0">
              <a:solidFill>
                <a:schemeClr val="tx1"/>
              </a:solidFill>
            </a:endParaRPr>
          </a:p>
          <a:p>
            <a:pPr marL="342900" indent="-342900">
              <a:spcBef>
                <a:spcPts val="432"/>
              </a:spcBef>
              <a:spcAft>
                <a:spcPts val="600"/>
              </a:spcAft>
            </a:pPr>
            <a:r>
              <a:rPr lang="en-US" sz="1800" dirty="0">
                <a:solidFill>
                  <a:schemeClr val="tx1"/>
                </a:solidFill>
              </a:rPr>
              <a:t>Small transports over short distances and/or destinations that are difficult to access (e.g. managed alpine huts, medicines</a:t>
            </a:r>
            <a:r>
              <a:rPr lang="en-US" sz="1800" dirty="0" smtClean="0">
                <a:solidFill>
                  <a:schemeClr val="tx1"/>
                </a:solidFill>
              </a:rPr>
              <a:t>)</a:t>
            </a:r>
          </a:p>
          <a:p>
            <a:pPr lvl="1">
              <a:spcBef>
                <a:spcPts val="0"/>
              </a:spcBef>
              <a:spcAft>
                <a:spcPts val="600"/>
              </a:spcAft>
              <a:buFont typeface="Symbol" panose="05050102010706020507" pitchFamily="18" charset="2"/>
              <a:buChar char="-"/>
            </a:pPr>
            <a:r>
              <a:rPr lang="en-US" sz="1600" dirty="0" smtClean="0">
                <a:solidFill>
                  <a:schemeClr val="tx1"/>
                </a:solidFill>
              </a:rPr>
              <a:t>86</a:t>
            </a:r>
            <a:r>
              <a:rPr lang="en-US" sz="1600" dirty="0">
                <a:solidFill>
                  <a:schemeClr val="tx1"/>
                </a:solidFill>
              </a:rPr>
              <a:t>% of Amazon's deliveries weigh less than 2.5 kg and could be shipped by drone (small / light category) (distance max. 24 km</a:t>
            </a:r>
            <a:r>
              <a:rPr lang="en-US" sz="1800" dirty="0" smtClean="0">
                <a:solidFill>
                  <a:schemeClr val="tx1"/>
                </a:solidFill>
              </a:rPr>
              <a:t>)</a:t>
            </a:r>
          </a:p>
          <a:p>
            <a:pPr marL="342900" indent="-342900">
              <a:spcBef>
                <a:spcPts val="0"/>
              </a:spcBef>
              <a:spcAft>
                <a:spcPts val="600"/>
              </a:spcAft>
            </a:pPr>
            <a:r>
              <a:rPr lang="en-US" sz="1800" dirty="0" smtClean="0">
                <a:solidFill>
                  <a:schemeClr val="tx1"/>
                </a:solidFill>
              </a:rPr>
              <a:t>Intralogistics </a:t>
            </a:r>
            <a:r>
              <a:rPr lang="en-US" sz="1800" dirty="0">
                <a:solidFill>
                  <a:schemeClr val="tx1"/>
                </a:solidFill>
              </a:rPr>
              <a:t>(legally unproblematic</a:t>
            </a:r>
            <a:r>
              <a:rPr lang="en-US" sz="1800" dirty="0" smtClean="0">
                <a:solidFill>
                  <a:schemeClr val="tx1"/>
                </a:solidFill>
              </a:rPr>
              <a:t>)</a:t>
            </a:r>
            <a:endParaRPr lang="de-AT" sz="1800" dirty="0">
              <a:solidFill>
                <a:schemeClr val="tx1"/>
              </a:solidFill>
            </a:endParaRPr>
          </a:p>
          <a:p>
            <a:pPr marL="342900" indent="-342900">
              <a:buClr>
                <a:srgbClr val="189BC8"/>
              </a:buClr>
            </a:pPr>
            <a:endParaRPr lang="en-US" sz="2000" dirty="0">
              <a:solidFill>
                <a:schemeClr val="tx1"/>
              </a:solidFill>
            </a:endParaRPr>
          </a:p>
          <a:p>
            <a:pPr marL="342900" indent="-342900">
              <a:buClr>
                <a:srgbClr val="189BC8"/>
              </a:buClr>
            </a:pPr>
            <a:endParaRPr lang="en-US" sz="2000" dirty="0">
              <a:solidFill>
                <a:schemeClr val="tx1"/>
              </a:solidFill>
            </a:endParaRPr>
          </a:p>
        </p:txBody>
      </p:sp>
      <p:sp>
        <p:nvSpPr>
          <p:cNvPr id="7" name="Content Placeholder 6"/>
          <p:cNvSpPr>
            <a:spLocks noGrp="1"/>
          </p:cNvSpPr>
          <p:nvPr>
            <p:ph sz="half" idx="2"/>
          </p:nvPr>
        </p:nvSpPr>
        <p:spPr/>
        <p:txBody>
          <a:bodyPr>
            <a:normAutofit/>
          </a:bodyPr>
          <a:lstStyle/>
          <a:p>
            <a:pPr marL="0" indent="0" algn="ctr">
              <a:buClr>
                <a:srgbClr val="189BC8"/>
              </a:buClr>
              <a:buNone/>
            </a:pPr>
            <a:r>
              <a:rPr lang="de-DE" sz="2400" b="1" dirty="0" smtClean="0">
                <a:solidFill>
                  <a:schemeClr val="tx1"/>
                </a:solidFill>
              </a:rPr>
              <a:t>Status Quo</a:t>
            </a:r>
          </a:p>
          <a:p>
            <a:pPr marL="342900" indent="-342900">
              <a:spcBef>
                <a:spcPts val="432"/>
              </a:spcBef>
              <a:spcAft>
                <a:spcPts val="600"/>
              </a:spcAft>
            </a:pPr>
            <a:r>
              <a:rPr lang="en-US" sz="1800" dirty="0">
                <a:solidFill>
                  <a:schemeClr val="tx1"/>
                </a:solidFill>
              </a:rPr>
              <a:t>Technology very </a:t>
            </a:r>
            <a:r>
              <a:rPr lang="en-US" sz="1800" dirty="0" smtClean="0">
                <a:solidFill>
                  <a:schemeClr val="tx1"/>
                </a:solidFill>
              </a:rPr>
              <a:t>mature</a:t>
            </a:r>
          </a:p>
          <a:p>
            <a:pPr marL="342900" indent="-342900">
              <a:spcBef>
                <a:spcPts val="0"/>
              </a:spcBef>
              <a:spcAft>
                <a:spcPts val="600"/>
              </a:spcAft>
            </a:pPr>
            <a:r>
              <a:rPr lang="en-US" sz="1800" dirty="0" smtClean="0">
                <a:solidFill>
                  <a:schemeClr val="tx1"/>
                </a:solidFill>
              </a:rPr>
              <a:t>Use </a:t>
            </a:r>
            <a:r>
              <a:rPr lang="en-US" sz="1800" dirty="0">
                <a:solidFill>
                  <a:schemeClr val="tx1"/>
                </a:solidFill>
              </a:rPr>
              <a:t>outside the company premises due to lack of legal coverage currently hardly possible </a:t>
            </a:r>
            <a:endParaRPr lang="en-US" sz="1800" dirty="0" smtClean="0">
              <a:solidFill>
                <a:schemeClr val="tx1"/>
              </a:solidFill>
            </a:endParaRPr>
          </a:p>
          <a:p>
            <a:pPr lvl="1">
              <a:spcBef>
                <a:spcPts val="0"/>
              </a:spcBef>
              <a:spcAft>
                <a:spcPts val="600"/>
              </a:spcAft>
              <a:buFont typeface="Symbol" panose="05050102010706020507" pitchFamily="18" charset="2"/>
              <a:buChar char="-"/>
            </a:pPr>
            <a:r>
              <a:rPr lang="en-US" sz="1600" dirty="0" smtClean="0">
                <a:solidFill>
                  <a:schemeClr val="tx1"/>
                </a:solidFill>
              </a:rPr>
              <a:t>Special </a:t>
            </a:r>
            <a:r>
              <a:rPr lang="en-US" sz="1600" dirty="0">
                <a:solidFill>
                  <a:schemeClr val="tx1"/>
                </a:solidFill>
              </a:rPr>
              <a:t>permits required for </a:t>
            </a:r>
            <a:r>
              <a:rPr lang="en-US" sz="1600" dirty="0" smtClean="0">
                <a:solidFill>
                  <a:schemeClr val="tx1"/>
                </a:solidFill>
              </a:rPr>
              <a:t>tests</a:t>
            </a:r>
          </a:p>
          <a:p>
            <a:pPr marL="342900" indent="-342900">
              <a:spcBef>
                <a:spcPts val="0"/>
              </a:spcBef>
              <a:spcAft>
                <a:spcPts val="600"/>
              </a:spcAft>
            </a:pPr>
            <a:r>
              <a:rPr lang="en-US" sz="1800" dirty="0" smtClean="0">
                <a:solidFill>
                  <a:schemeClr val="tx1"/>
                </a:solidFill>
              </a:rPr>
              <a:t>Application </a:t>
            </a:r>
            <a:r>
              <a:rPr lang="en-US" sz="1800" dirty="0">
                <a:solidFill>
                  <a:schemeClr val="tx1"/>
                </a:solidFill>
              </a:rPr>
              <a:t>in intralogistics, agriculture, surveying, media and security services</a:t>
            </a:r>
            <a:endParaRPr lang="de-DE" sz="1800" dirty="0">
              <a:solidFill>
                <a:schemeClr val="tx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10" name="Textplatzhalter 3"/>
          <p:cNvSpPr txBox="1">
            <a:spLocks/>
          </p:cNvSpPr>
          <p:nvPr/>
        </p:nvSpPr>
        <p:spPr>
          <a:xfrm>
            <a:off x="369704" y="6345352"/>
            <a:ext cx="1215256" cy="287997"/>
          </a:xfrm>
          <a:prstGeom prst="rect">
            <a:avLst/>
          </a:prstGeom>
        </p:spPr>
        <p:txBody>
          <a:bodyPr/>
          <a:lstStyle>
            <a:lvl1pPr marL="0" indent="0" algn="l" defTabSz="457200" rtl="0" eaLnBrk="1" latinLnBrk="0" hangingPunct="1">
              <a:spcBef>
                <a:spcPct val="20000"/>
              </a:spcBef>
              <a:buFont typeface="Arial"/>
              <a:buNone/>
              <a:defRPr sz="2000" b="0" kern="1200">
                <a:solidFill>
                  <a:schemeClr val="tx1"/>
                </a:solidFill>
                <a:latin typeface="Calibri"/>
                <a:ea typeface="+mn-ea"/>
                <a:cs typeface="Calibri"/>
              </a:defRPr>
            </a:lvl1pPr>
            <a:lvl2pPr marL="457200" indent="0" algn="l" defTabSz="457200" rtl="0" eaLnBrk="1" latinLnBrk="0" hangingPunct="1">
              <a:spcBef>
                <a:spcPct val="20000"/>
              </a:spcBef>
              <a:buFont typeface="Arial"/>
              <a:buNone/>
              <a:defRPr sz="24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000" b="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AT" dirty="0"/>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718905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987008" cy="990600"/>
          </a:xfrm>
        </p:spPr>
        <p:txBody>
          <a:bodyPr>
            <a:normAutofit/>
          </a:bodyPr>
          <a:lstStyle/>
          <a:p>
            <a:r>
              <a:rPr lang="en-GB" sz="2800" b="1" cap="all" dirty="0" smtClean="0">
                <a:solidFill>
                  <a:schemeClr val="tx1"/>
                </a:solidFill>
              </a:rPr>
              <a:t>Transport airships</a:t>
            </a:r>
            <a:endParaRPr lang="en-GB" sz="2800" b="1" cap="all" dirty="0">
              <a:solidFill>
                <a:schemeClr val="tx1"/>
              </a:solidFill>
            </a:endParaRPr>
          </a:p>
        </p:txBody>
      </p:sp>
      <p:sp>
        <p:nvSpPr>
          <p:cNvPr id="9" name="Inhaltsplatzhalter 8"/>
          <p:cNvSpPr>
            <a:spLocks noGrp="1"/>
          </p:cNvSpPr>
          <p:nvPr>
            <p:ph idx="1"/>
          </p:nvPr>
        </p:nvSpPr>
        <p:spPr>
          <a:xfrm>
            <a:off x="457200" y="1700808"/>
            <a:ext cx="4906888" cy="4776192"/>
          </a:xfrm>
        </p:spPr>
        <p:txBody>
          <a:bodyPr>
            <a:normAutofit/>
          </a:bodyPr>
          <a:lstStyle/>
          <a:p>
            <a:pPr marL="285750" indent="-285750">
              <a:spcBef>
                <a:spcPts val="0"/>
              </a:spcBef>
              <a:spcAft>
                <a:spcPts val="600"/>
              </a:spcAft>
            </a:pPr>
            <a:r>
              <a:rPr lang="en-GB" sz="2000" dirty="0" smtClean="0">
                <a:solidFill>
                  <a:schemeClr val="tx1"/>
                </a:solidFill>
                <a:sym typeface="Wingdings" panose="05000000000000000000" pitchFamily="2" charset="2"/>
              </a:rPr>
              <a:t>Different concepts will be tested</a:t>
            </a:r>
          </a:p>
          <a:p>
            <a:pPr marL="285750" indent="-285750">
              <a:spcBef>
                <a:spcPts val="0"/>
              </a:spcBef>
              <a:spcAft>
                <a:spcPts val="600"/>
              </a:spcAft>
            </a:pPr>
            <a:r>
              <a:rPr lang="en-GB" sz="2000" dirty="0" smtClean="0">
                <a:solidFill>
                  <a:schemeClr val="tx1"/>
                </a:solidFill>
                <a:sym typeface="Wingdings" panose="05000000000000000000" pitchFamily="2" charset="2"/>
              </a:rPr>
              <a:t>The controllability of a helium-air ratio allows the load of the cargo to be balanced during loading and unloading</a:t>
            </a:r>
          </a:p>
          <a:p>
            <a:pPr marL="285750" indent="-285750">
              <a:spcBef>
                <a:spcPts val="0"/>
              </a:spcBef>
              <a:spcAft>
                <a:spcPts val="600"/>
              </a:spcAft>
            </a:pPr>
            <a:r>
              <a:rPr lang="en-GB" sz="2000" dirty="0" smtClean="0">
                <a:solidFill>
                  <a:schemeClr val="tx1"/>
                </a:solidFill>
                <a:sym typeface="Wingdings" panose="05000000000000000000" pitchFamily="2" charset="2"/>
              </a:rPr>
              <a:t>Similar to the system of a submarine</a:t>
            </a:r>
          </a:p>
          <a:p>
            <a:pPr marL="285750" indent="-285750">
              <a:spcBef>
                <a:spcPts val="0"/>
              </a:spcBef>
              <a:spcAft>
                <a:spcPts val="600"/>
              </a:spcAft>
            </a:pPr>
            <a:r>
              <a:rPr lang="en-GB" sz="2000" dirty="0" smtClean="0">
                <a:solidFill>
                  <a:schemeClr val="tx1"/>
                </a:solidFill>
                <a:sym typeface="Wingdings" panose="05000000000000000000" pitchFamily="2" charset="2"/>
              </a:rPr>
              <a:t>Up to 280 meters long, 108 meters wide and 66 meters high</a:t>
            </a:r>
          </a:p>
          <a:p>
            <a:pPr marL="285750" indent="-285750">
              <a:spcBef>
                <a:spcPts val="0"/>
              </a:spcBef>
              <a:spcAft>
                <a:spcPts val="600"/>
              </a:spcAft>
            </a:pPr>
            <a:r>
              <a:rPr lang="en-GB" sz="2000" dirty="0" smtClean="0">
                <a:solidFill>
                  <a:schemeClr val="tx1"/>
                </a:solidFill>
                <a:sym typeface="Wingdings" panose="05000000000000000000" pitchFamily="2" charset="2"/>
              </a:rPr>
              <a:t>Vertical take-off &amp; landing manoeuvre</a:t>
            </a:r>
          </a:p>
          <a:p>
            <a:pPr marL="285750" indent="-285750">
              <a:spcBef>
                <a:spcPts val="0"/>
              </a:spcBef>
              <a:spcAft>
                <a:spcPts val="600"/>
              </a:spcAft>
            </a:pPr>
            <a:r>
              <a:rPr lang="en-GB" sz="2000" dirty="0" smtClean="0">
                <a:solidFill>
                  <a:schemeClr val="tx1"/>
                </a:solidFill>
                <a:sym typeface="Wingdings" panose="05000000000000000000" pitchFamily="2" charset="2"/>
              </a:rPr>
              <a:t>Air cushion for landing</a:t>
            </a:r>
            <a:endParaRPr lang="en-GB" sz="2000" dirty="0" smtClean="0">
              <a:solidFill>
                <a:schemeClr val="tx1"/>
              </a:solidFill>
            </a:endParaRPr>
          </a:p>
          <a:p>
            <a:pPr marL="285750" indent="-285750"/>
            <a:endParaRPr lang="de-AT" sz="2000" dirty="0">
              <a:solidFill>
                <a:schemeClr val="tx1"/>
              </a:solidFill>
            </a:endParaRPr>
          </a:p>
          <a:p>
            <a:endParaRPr lang="de-AT" sz="2000" dirty="0">
              <a:solidFill>
                <a:schemeClr val="tx1"/>
              </a:solidFill>
            </a:endParaRPr>
          </a:p>
        </p:txBody>
      </p:sp>
      <p:pic>
        <p:nvPicPr>
          <p:cNvPr id="5" name="Inhaltsplatzhalt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785305"/>
            <a:ext cx="3275855" cy="2456891"/>
          </a:xfrm>
          <a:prstGeom prst="rect">
            <a:avLst/>
          </a:prstGeom>
        </p:spPr>
      </p:pic>
      <p:pic>
        <p:nvPicPr>
          <p:cNvPr id="6" name="Grafik 5"/>
          <p:cNvPicPr>
            <a:picLocks noChangeAspect="1"/>
          </p:cNvPicPr>
          <p:nvPr/>
        </p:nvPicPr>
        <p:blipFill>
          <a:blip r:embed="rId4"/>
          <a:stretch>
            <a:fillRect/>
          </a:stretch>
        </p:blipFill>
        <p:spPr>
          <a:xfrm>
            <a:off x="5580112" y="4470252"/>
            <a:ext cx="3275857" cy="1874095"/>
          </a:xfrm>
          <a:prstGeom prst="rect">
            <a:avLst/>
          </a:prstGeom>
        </p:spPr>
      </p:pic>
      <p:sp>
        <p:nvSpPr>
          <p:cNvPr id="7" name="Textfeld 6"/>
          <p:cNvSpPr txBox="1"/>
          <p:nvPr/>
        </p:nvSpPr>
        <p:spPr>
          <a:xfrm>
            <a:off x="6468492" y="4264369"/>
            <a:ext cx="1499094" cy="230832"/>
          </a:xfrm>
          <a:prstGeom prst="rect">
            <a:avLst/>
          </a:prstGeom>
          <a:noFill/>
        </p:spPr>
        <p:txBody>
          <a:bodyPr wrap="square" rtlCol="0">
            <a:spAutoFit/>
          </a:bodyPr>
          <a:lstStyle/>
          <a:p>
            <a:pPr algn="ctr"/>
            <a:r>
              <a:rPr lang="de-AT" sz="900" dirty="0" smtClean="0"/>
              <a:t>Source: </a:t>
            </a:r>
            <a:r>
              <a:rPr lang="de-AT" sz="900" dirty="0" err="1" smtClean="0"/>
              <a:t>Aeroscraft</a:t>
            </a:r>
            <a:r>
              <a:rPr lang="de-AT" sz="900" baseline="30000" dirty="0" smtClean="0"/>
              <a:t>©</a:t>
            </a:r>
            <a:endParaRPr lang="de-AT" sz="900" baseline="30000" dirty="0"/>
          </a:p>
        </p:txBody>
      </p:sp>
      <p:sp>
        <p:nvSpPr>
          <p:cNvPr id="8" name="Textfeld 7"/>
          <p:cNvSpPr txBox="1"/>
          <p:nvPr/>
        </p:nvSpPr>
        <p:spPr>
          <a:xfrm>
            <a:off x="6389947" y="6246168"/>
            <a:ext cx="1656184" cy="230832"/>
          </a:xfrm>
          <a:prstGeom prst="rect">
            <a:avLst/>
          </a:prstGeom>
          <a:noFill/>
        </p:spPr>
        <p:txBody>
          <a:bodyPr wrap="square" rtlCol="0">
            <a:spAutoFit/>
          </a:bodyPr>
          <a:lstStyle/>
          <a:p>
            <a:pPr algn="ctr"/>
            <a:r>
              <a:rPr lang="de-AT" sz="900" dirty="0" smtClean="0"/>
              <a:t>Source: </a:t>
            </a:r>
            <a:r>
              <a:rPr lang="de-AT" sz="900" dirty="0" err="1"/>
              <a:t>Aeroscraft</a:t>
            </a:r>
            <a:r>
              <a:rPr lang="de-AT" sz="900" baseline="30000" dirty="0"/>
              <a:t>©</a:t>
            </a:r>
          </a:p>
        </p:txBody>
      </p:sp>
      <p:sp>
        <p:nvSpPr>
          <p:cNvPr id="10"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28</a:t>
            </a:fld>
            <a:endParaRPr lang="de-AT" dirty="0">
              <a:solidFill>
                <a:prstClr val="white"/>
              </a:solidFill>
            </a:endParaRPr>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197949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770984" cy="990600"/>
          </a:xfrm>
        </p:spPr>
        <p:txBody>
          <a:bodyPr vert="horz" lIns="91440" tIns="45720" rIns="91440" bIns="45720" rtlCol="0" anchor="ctr">
            <a:normAutofit/>
          </a:bodyPr>
          <a:lstStyle/>
          <a:p>
            <a:pPr algn="l">
              <a:lnSpc>
                <a:spcPts val="2920"/>
              </a:lnSpc>
              <a:spcBef>
                <a:spcPts val="0"/>
              </a:spcBef>
            </a:pPr>
            <a:r>
              <a:rPr lang="en-GB" b="1" cap="all" dirty="0" smtClean="0">
                <a:solidFill>
                  <a:schemeClr val="tx1"/>
                </a:solidFill>
                <a:latin typeface="Calibri"/>
                <a:cs typeface="Calibri"/>
              </a:rPr>
              <a:t>Transport airships – </a:t>
            </a:r>
            <a:r>
              <a:rPr lang="en-GB" b="1" dirty="0" smtClean="0">
                <a:solidFill>
                  <a:schemeClr val="tx1"/>
                </a:solidFill>
                <a:latin typeface="Calibri"/>
                <a:cs typeface="Calibri"/>
              </a:rPr>
              <a:t>Pros &amp; Cons</a:t>
            </a:r>
            <a:endParaRPr lang="en-GB" b="1" dirty="0">
              <a:solidFill>
                <a:schemeClr val="tx1"/>
              </a:solidFill>
              <a:latin typeface="Calibri"/>
              <a:cs typeface="Calibri"/>
            </a:endParaRPr>
          </a:p>
        </p:txBody>
      </p:sp>
      <p:sp>
        <p:nvSpPr>
          <p:cNvPr id="3" name="Textplatzhalter 2"/>
          <p:cNvSpPr>
            <a:spLocks noGrp="1"/>
          </p:cNvSpPr>
          <p:nvPr>
            <p:ph sz="half" idx="1"/>
          </p:nvPr>
        </p:nvSpPr>
        <p:spPr/>
        <p:txBody>
          <a:bodyPr vert="horz" lIns="91440" tIns="45720" rIns="91440" bIns="45720" rtlCol="0">
            <a:normAutofit/>
          </a:bodyPr>
          <a:lstStyle/>
          <a:p>
            <a:pPr marL="0" indent="0" algn="ctr">
              <a:buNone/>
            </a:pPr>
            <a:r>
              <a:rPr lang="en-GB" sz="2400" b="1" dirty="0" smtClean="0">
                <a:solidFill>
                  <a:schemeClr val="tx1"/>
                </a:solidFill>
              </a:rPr>
              <a:t>Pros</a:t>
            </a:r>
            <a:endParaRPr lang="en-GB" sz="2600" b="1" dirty="0" smtClean="0">
              <a:solidFill>
                <a:schemeClr val="tx1"/>
              </a:solidFill>
            </a:endParaRPr>
          </a:p>
          <a:p>
            <a:pPr marL="285750" indent="-285750">
              <a:spcBef>
                <a:spcPts val="432"/>
              </a:spcBef>
              <a:spcAft>
                <a:spcPts val="600"/>
              </a:spcAft>
            </a:pPr>
            <a:r>
              <a:rPr lang="en-GB" sz="1800" dirty="0" smtClean="0">
                <a:solidFill>
                  <a:schemeClr val="tx1"/>
                </a:solidFill>
              </a:rPr>
              <a:t>Environmentally friendly</a:t>
            </a:r>
          </a:p>
          <a:p>
            <a:pPr marL="285750" indent="-285750">
              <a:spcBef>
                <a:spcPts val="0"/>
              </a:spcBef>
              <a:spcAft>
                <a:spcPts val="600"/>
              </a:spcAft>
            </a:pPr>
            <a:r>
              <a:rPr lang="en-GB" sz="1800" dirty="0" smtClean="0">
                <a:solidFill>
                  <a:schemeClr val="tx1"/>
                </a:solidFill>
              </a:rPr>
              <a:t>Relief for conventional modes of transport</a:t>
            </a:r>
          </a:p>
          <a:p>
            <a:pPr marL="285750" indent="-285750">
              <a:spcBef>
                <a:spcPts val="0"/>
              </a:spcBef>
              <a:spcAft>
                <a:spcPts val="600"/>
              </a:spcAft>
            </a:pPr>
            <a:r>
              <a:rPr lang="en-GB" sz="1800" dirty="0" smtClean="0">
                <a:solidFill>
                  <a:schemeClr val="tx1"/>
                </a:solidFill>
              </a:rPr>
              <a:t>High transport capacity and large loading volume</a:t>
            </a:r>
          </a:p>
          <a:p>
            <a:pPr lvl="1">
              <a:spcBef>
                <a:spcPts val="0"/>
              </a:spcBef>
              <a:spcAft>
                <a:spcPts val="600"/>
              </a:spcAft>
              <a:buFont typeface="Symbol" panose="05050102010706020507" pitchFamily="18" charset="2"/>
              <a:buChar char="-"/>
            </a:pPr>
            <a:r>
              <a:rPr lang="en-GB" sz="1600" dirty="0" smtClean="0">
                <a:solidFill>
                  <a:schemeClr val="tx1"/>
                </a:solidFill>
              </a:rPr>
              <a:t>Up to 500 t payload capacity planned; space for six 40" ISO containers</a:t>
            </a:r>
          </a:p>
          <a:p>
            <a:pPr marL="285750" indent="-285750">
              <a:spcBef>
                <a:spcPts val="0"/>
              </a:spcBef>
              <a:spcAft>
                <a:spcPts val="600"/>
              </a:spcAft>
            </a:pPr>
            <a:r>
              <a:rPr lang="en-GB" sz="1800" dirty="0" smtClean="0">
                <a:solidFill>
                  <a:schemeClr val="tx1"/>
                </a:solidFill>
              </a:rPr>
              <a:t>High speeds (up to 220 km/h)</a:t>
            </a:r>
          </a:p>
          <a:p>
            <a:pPr marL="285750" indent="-285750">
              <a:spcBef>
                <a:spcPts val="0"/>
              </a:spcBef>
              <a:spcAft>
                <a:spcPts val="600"/>
              </a:spcAft>
            </a:pPr>
            <a:r>
              <a:rPr lang="en-GB" sz="1800" dirty="0" smtClean="0">
                <a:solidFill>
                  <a:schemeClr val="tx1"/>
                </a:solidFill>
              </a:rPr>
              <a:t>Long range (22,000 km in seven days)</a:t>
            </a:r>
          </a:p>
          <a:p>
            <a:pPr marL="285750" indent="-285750">
              <a:spcBef>
                <a:spcPts val="0"/>
              </a:spcBef>
              <a:spcAft>
                <a:spcPts val="600"/>
              </a:spcAft>
            </a:pPr>
            <a:r>
              <a:rPr lang="en-GB" sz="1800" dirty="0" smtClean="0">
                <a:solidFill>
                  <a:schemeClr val="tx1"/>
                </a:solidFill>
              </a:rPr>
              <a:t>Low transport costs of approx. € 0.5 per </a:t>
            </a:r>
            <a:r>
              <a:rPr lang="en-GB" sz="1800" dirty="0" err="1" smtClean="0">
                <a:solidFill>
                  <a:schemeClr val="tx1"/>
                </a:solidFill>
              </a:rPr>
              <a:t>tkm</a:t>
            </a:r>
            <a:r>
              <a:rPr lang="en-GB" sz="1800" dirty="0" smtClean="0">
                <a:solidFill>
                  <a:schemeClr val="tx1"/>
                </a:solidFill>
              </a:rPr>
              <a:t> (much cheaper than airplane)</a:t>
            </a:r>
          </a:p>
          <a:p>
            <a:pPr marL="285750" indent="-285750">
              <a:spcBef>
                <a:spcPts val="0"/>
              </a:spcBef>
              <a:spcAft>
                <a:spcPts val="600"/>
              </a:spcAft>
            </a:pPr>
            <a:r>
              <a:rPr lang="en-GB" sz="1800" dirty="0" smtClean="0">
                <a:solidFill>
                  <a:schemeClr val="tx1"/>
                </a:solidFill>
              </a:rPr>
              <a:t>No runway or airport necessary</a:t>
            </a:r>
            <a:endParaRPr lang="en-GB" sz="1800" dirty="0">
              <a:solidFill>
                <a:schemeClr val="tx1"/>
              </a:solidFill>
            </a:endParaRPr>
          </a:p>
        </p:txBody>
      </p:sp>
      <p:sp>
        <p:nvSpPr>
          <p:cNvPr id="6" name="Content Placeholder 5"/>
          <p:cNvSpPr>
            <a:spLocks noGrp="1"/>
          </p:cNvSpPr>
          <p:nvPr>
            <p:ph sz="half" idx="2"/>
          </p:nvPr>
        </p:nvSpPr>
        <p:spPr/>
        <p:txBody>
          <a:bodyPr>
            <a:noAutofit/>
          </a:bodyPr>
          <a:lstStyle/>
          <a:p>
            <a:pPr marL="0" indent="0" algn="ctr">
              <a:buNone/>
            </a:pPr>
            <a:r>
              <a:rPr lang="en-GB" sz="2400" b="1" dirty="0" smtClean="0">
                <a:solidFill>
                  <a:schemeClr val="tx1"/>
                </a:solidFill>
              </a:rPr>
              <a:t>Cons</a:t>
            </a:r>
          </a:p>
          <a:p>
            <a:pPr marL="285750" indent="-285750">
              <a:spcBef>
                <a:spcPts val="432"/>
              </a:spcBef>
              <a:spcAft>
                <a:spcPts val="600"/>
              </a:spcAft>
            </a:pPr>
            <a:r>
              <a:rPr lang="en-GB" sz="1800" dirty="0" smtClean="0">
                <a:solidFill>
                  <a:schemeClr val="tx1"/>
                </a:solidFill>
              </a:rPr>
              <a:t>High investment costs (purchase price approx. € 40 million)</a:t>
            </a:r>
          </a:p>
          <a:p>
            <a:pPr marL="285750" indent="-285750">
              <a:spcBef>
                <a:spcPts val="0"/>
              </a:spcBef>
              <a:spcAft>
                <a:spcPts val="600"/>
              </a:spcAft>
            </a:pPr>
            <a:r>
              <a:rPr lang="en-GB" sz="1800" dirty="0" smtClean="0">
                <a:solidFill>
                  <a:schemeClr val="tx1"/>
                </a:solidFill>
              </a:rPr>
              <a:t>Size of the area required for take-off and landing due to the large dimensions of the zeppelins</a:t>
            </a:r>
            <a:endParaRPr lang="en-GB" sz="1800" dirty="0">
              <a:solidFill>
                <a:schemeClr val="tx1"/>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
        <p:nvSpPr>
          <p:cNvPr id="7" name="Textplatzhalter 3"/>
          <p:cNvSpPr txBox="1">
            <a:spLocks/>
          </p:cNvSpPr>
          <p:nvPr/>
        </p:nvSpPr>
        <p:spPr>
          <a:xfrm>
            <a:off x="369704" y="6345352"/>
            <a:ext cx="1215256" cy="287997"/>
          </a:xfrm>
          <a:prstGeom prst="rect">
            <a:avLst/>
          </a:prstGeom>
        </p:spPr>
        <p:txBody>
          <a:bodyPr/>
          <a:lstStyle>
            <a:lvl1pPr marL="0" indent="0" algn="l" defTabSz="457200" rtl="0" eaLnBrk="1" latinLnBrk="0" hangingPunct="1">
              <a:spcBef>
                <a:spcPct val="20000"/>
              </a:spcBef>
              <a:buFont typeface="Arial"/>
              <a:buNone/>
              <a:defRPr sz="2000" b="0" kern="1200">
                <a:solidFill>
                  <a:schemeClr val="tx1"/>
                </a:solidFill>
                <a:latin typeface="Calibri"/>
                <a:ea typeface="+mn-ea"/>
                <a:cs typeface="Calibri"/>
              </a:defRPr>
            </a:lvl1pPr>
            <a:lvl2pPr marL="457200" indent="0" algn="l" defTabSz="457200" rtl="0" eaLnBrk="1" latinLnBrk="0" hangingPunct="1">
              <a:spcBef>
                <a:spcPct val="20000"/>
              </a:spcBef>
              <a:buFont typeface="Arial"/>
              <a:buNone/>
              <a:defRPr sz="24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000" b="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AT" dirty="0"/>
          </a:p>
        </p:txBody>
      </p:sp>
      <p:sp>
        <p:nvSpPr>
          <p:cNvPr id="11" name="Textfeld 10"/>
          <p:cNvSpPr txBox="1"/>
          <p:nvPr/>
        </p:nvSpPr>
        <p:spPr>
          <a:xfrm>
            <a:off x="5943147" y="6309320"/>
            <a:ext cx="1678383" cy="230832"/>
          </a:xfrm>
          <a:prstGeom prst="rect">
            <a:avLst/>
          </a:prstGeom>
          <a:noFill/>
        </p:spPr>
        <p:txBody>
          <a:bodyPr wrap="square" rtlCol="0">
            <a:spAutoFit/>
          </a:bodyPr>
          <a:lstStyle/>
          <a:p>
            <a:pPr algn="ctr"/>
            <a:r>
              <a:rPr lang="de-AT" sz="900" dirty="0" smtClean="0"/>
              <a:t>Source: Hybrid Air </a:t>
            </a:r>
            <a:r>
              <a:rPr lang="de-AT" sz="900" dirty="0" err="1" smtClean="0"/>
              <a:t>Vehicles</a:t>
            </a:r>
            <a:endParaRPr lang="de-AT" sz="900" baseline="30000" dirty="0"/>
          </a:p>
        </p:txBody>
      </p:sp>
      <p:sp>
        <p:nvSpPr>
          <p:cNvPr id="12"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339" y="3666793"/>
            <a:ext cx="3492000" cy="2619000"/>
          </a:xfrm>
          <a:prstGeom prst="rect">
            <a:avLst/>
          </a:prstGeom>
        </p:spPr>
      </p:pic>
    </p:spTree>
    <p:extLst>
      <p:ext uri="{BB962C8B-B14F-4D97-AF65-F5344CB8AC3E}">
        <p14:creationId xmlns:p14="http://schemas.microsoft.com/office/powerpoint/2010/main" val="35666036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b="1" dirty="0" smtClean="0">
                <a:solidFill>
                  <a:schemeClr val="tx1">
                    <a:lumMod val="75000"/>
                    <a:lumOff val="25000"/>
                  </a:schemeClr>
                </a:solidFill>
              </a:rPr>
              <a:t>Warm-Up: </a:t>
            </a:r>
            <a:r>
              <a:rPr lang="de-AT" b="1" dirty="0" err="1" smtClean="0">
                <a:solidFill>
                  <a:schemeClr val="tx1">
                    <a:lumMod val="75000"/>
                    <a:lumOff val="25000"/>
                  </a:schemeClr>
                </a:solidFill>
              </a:rPr>
              <a:t>Discussion</a:t>
            </a:r>
            <a:endParaRPr lang="de-AT" b="1" dirty="0">
              <a:solidFill>
                <a:schemeClr val="tx1">
                  <a:lumMod val="75000"/>
                  <a:lumOff val="25000"/>
                </a:schemeClr>
              </a:solidFill>
            </a:endParaRPr>
          </a:p>
        </p:txBody>
      </p:sp>
      <p:sp>
        <p:nvSpPr>
          <p:cNvPr id="3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a:t>
            </a:fld>
            <a:endParaRPr lang="de-AT" dirty="0">
              <a:solidFill>
                <a:prstClr val="white"/>
              </a:solidFill>
            </a:endParaRPr>
          </a:p>
        </p:txBody>
      </p:sp>
      <p:sp>
        <p:nvSpPr>
          <p:cNvPr id="8" name="Inhaltsplatzhalter 7"/>
          <p:cNvSpPr>
            <a:spLocks noGrp="1"/>
          </p:cNvSpPr>
          <p:nvPr>
            <p:ph idx="1"/>
          </p:nvPr>
        </p:nvSpPr>
        <p:spPr>
          <a:xfrm>
            <a:off x="457200" y="1749152"/>
            <a:ext cx="8229600" cy="4776192"/>
          </a:xfrm>
          <a:blipFill>
            <a:blip r:embed="rId3"/>
            <a:stretch>
              <a:fillRect/>
            </a:stretch>
          </a:blipFill>
        </p:spPr>
        <p:txBody>
          <a:bodyPr/>
          <a:lstStyle/>
          <a:p>
            <a:endParaRPr lang="de-AT" dirty="0"/>
          </a:p>
        </p:txBody>
      </p:sp>
      <p:sp>
        <p:nvSpPr>
          <p:cNvPr id="7" name="Title 3"/>
          <p:cNvSpPr txBox="1">
            <a:spLocks/>
          </p:cNvSpPr>
          <p:nvPr/>
        </p:nvSpPr>
        <p:spPr>
          <a:xfrm>
            <a:off x="457200" y="1844824"/>
            <a:ext cx="8229600" cy="4680520"/>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algn="l" defTabSz="914400" rtl="0" eaLnBrk="1" latinLnBrk="0" hangingPunct="1">
              <a:spcBef>
                <a:spcPct val="0"/>
              </a:spcBef>
              <a:buNone/>
              <a:defRPr sz="2800" kern="1200" spc="-100" baseline="0">
                <a:solidFill>
                  <a:schemeClr val="accent1"/>
                </a:solidFill>
                <a:latin typeface="+mj-lt"/>
                <a:ea typeface="+mj-ea"/>
                <a:cs typeface="+mj-cs"/>
              </a:defRPr>
            </a:lvl1pPr>
          </a:lstStyle>
          <a:p>
            <a:pPr algn="ctr"/>
            <a:endParaRPr lang="de-AT" sz="3200" b="1" dirty="0" smtClean="0">
              <a:solidFill>
                <a:schemeClr val="bg1"/>
              </a:solidFill>
            </a:endParaRPr>
          </a:p>
          <a:p>
            <a:pPr algn="ctr"/>
            <a:r>
              <a:rPr lang="en-GB" sz="3200" b="1" dirty="0" smtClean="0">
                <a:solidFill>
                  <a:schemeClr val="bg1"/>
                </a:solidFill>
              </a:rPr>
              <a:t>Which visionary means of </a:t>
            </a:r>
            <a:br>
              <a:rPr lang="en-GB" sz="3200" b="1" dirty="0" smtClean="0">
                <a:solidFill>
                  <a:schemeClr val="bg1"/>
                </a:solidFill>
              </a:rPr>
            </a:br>
            <a:r>
              <a:rPr lang="en-GB" sz="3200" b="1" dirty="0" smtClean="0">
                <a:solidFill>
                  <a:schemeClr val="bg1"/>
                </a:solidFill>
              </a:rPr>
              <a:t>transport do you know? </a:t>
            </a:r>
          </a:p>
          <a:p>
            <a:pPr algn="ctr"/>
            <a:endParaRPr lang="en-GB" sz="3200" b="1" dirty="0" smtClean="0">
              <a:solidFill>
                <a:schemeClr val="bg1"/>
              </a:solidFill>
            </a:endParaRPr>
          </a:p>
          <a:p>
            <a:pPr algn="ctr"/>
            <a:endParaRPr lang="en-GB" sz="3200" b="1" dirty="0" smtClean="0">
              <a:solidFill>
                <a:schemeClr val="bg1"/>
              </a:solidFill>
            </a:endParaRPr>
          </a:p>
          <a:p>
            <a:pPr algn="ctr"/>
            <a:r>
              <a:rPr lang="en-GB" sz="3200" b="1" dirty="0" smtClean="0">
                <a:solidFill>
                  <a:schemeClr val="bg1"/>
                </a:solidFill>
              </a:rPr>
              <a:t>Which optimisations of existing means </a:t>
            </a:r>
            <a:br>
              <a:rPr lang="en-GB" sz="3200" b="1" dirty="0" smtClean="0">
                <a:solidFill>
                  <a:schemeClr val="bg1"/>
                </a:solidFill>
              </a:rPr>
            </a:br>
            <a:r>
              <a:rPr lang="en-GB" sz="3200" b="1" dirty="0" smtClean="0">
                <a:solidFill>
                  <a:schemeClr val="bg1"/>
                </a:solidFill>
              </a:rPr>
              <a:t>of transport are you aware of?  </a:t>
            </a:r>
            <a:endParaRPr lang="en-GB" sz="3200" b="1" dirty="0">
              <a:solidFill>
                <a:schemeClr val="bg1"/>
              </a:solidFill>
            </a:endParaRPr>
          </a:p>
        </p:txBody>
      </p:sp>
      <p:sp>
        <p:nvSpPr>
          <p:cNvPr id="6" name="Textfeld 5"/>
          <p:cNvSpPr txBox="1"/>
          <p:nvPr/>
        </p:nvSpPr>
        <p:spPr>
          <a:xfrm>
            <a:off x="6588224" y="5949280"/>
            <a:ext cx="1440160" cy="230832"/>
          </a:xfrm>
          <a:prstGeom prst="rect">
            <a:avLst/>
          </a:prstGeom>
          <a:noFill/>
        </p:spPr>
        <p:txBody>
          <a:bodyPr wrap="square" rtlCol="0">
            <a:spAutoFit/>
          </a:bodyPr>
          <a:lstStyle/>
          <a:p>
            <a:r>
              <a:rPr lang="de-DE" sz="900" dirty="0" smtClean="0">
                <a:solidFill>
                  <a:schemeClr val="bg1"/>
                </a:solidFill>
              </a:rPr>
              <a:t>Source:</a:t>
            </a:r>
            <a:endParaRPr lang="de-AT" sz="900" dirty="0">
              <a:solidFill>
                <a:schemeClr val="bg1"/>
              </a:solidFill>
            </a:endParaRPr>
          </a:p>
        </p:txBody>
      </p:sp>
    </p:spTree>
    <p:extLst>
      <p:ext uri="{BB962C8B-B14F-4D97-AF65-F5344CB8AC3E}">
        <p14:creationId xmlns:p14="http://schemas.microsoft.com/office/powerpoint/2010/main" val="12164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04664"/>
            <a:ext cx="8291264" cy="990600"/>
          </a:xfrm>
        </p:spPr>
        <p:txBody>
          <a:bodyPr vert="horz" lIns="91440" tIns="45720" rIns="91440" bIns="45720" rtlCol="0" anchor="ctr">
            <a:normAutofit/>
          </a:bodyPr>
          <a:lstStyle/>
          <a:p>
            <a:pPr>
              <a:lnSpc>
                <a:spcPts val="2920"/>
              </a:lnSpc>
              <a:spcBef>
                <a:spcPts val="0"/>
              </a:spcBef>
            </a:pPr>
            <a:r>
              <a:rPr lang="en-GB" b="1" cap="all" dirty="0" smtClean="0">
                <a:solidFill>
                  <a:schemeClr val="tx1"/>
                </a:solidFill>
                <a:latin typeface="Calibri"/>
                <a:cs typeface="Calibri"/>
              </a:rPr>
              <a:t>Transport airships – F</a:t>
            </a:r>
            <a:r>
              <a:rPr lang="en-GB" b="1" dirty="0" smtClean="0">
                <a:solidFill>
                  <a:schemeClr val="tx1"/>
                </a:solidFill>
                <a:cs typeface="Calibri"/>
              </a:rPr>
              <a:t>ields of a</a:t>
            </a:r>
            <a:r>
              <a:rPr lang="en-GB" b="1" dirty="0" smtClean="0">
                <a:solidFill>
                  <a:schemeClr val="tx1"/>
                </a:solidFill>
                <a:cs typeface="Calibri"/>
              </a:rPr>
              <a:t>pplication and status quo</a:t>
            </a:r>
            <a:endParaRPr lang="en-GB" b="1" cap="all" dirty="0">
              <a:solidFill>
                <a:schemeClr val="tx1"/>
              </a:solidFill>
              <a:latin typeface="Calibri"/>
              <a:cs typeface="Calibri"/>
            </a:endParaRPr>
          </a:p>
        </p:txBody>
      </p:sp>
      <p:sp>
        <p:nvSpPr>
          <p:cNvPr id="6" name="Text Placeholder 5"/>
          <p:cNvSpPr>
            <a:spLocks noGrp="1"/>
          </p:cNvSpPr>
          <p:nvPr>
            <p:ph sz="half" idx="1"/>
          </p:nvPr>
        </p:nvSpPr>
        <p:spPr/>
        <p:txBody>
          <a:bodyPr vert="horz" lIns="91440" tIns="45720" rIns="91440" bIns="45720" rtlCol="0">
            <a:noAutofit/>
          </a:bodyPr>
          <a:lstStyle/>
          <a:p>
            <a:pPr marL="0" indent="0" algn="ctr">
              <a:lnSpc>
                <a:spcPct val="110000"/>
              </a:lnSpc>
              <a:spcBef>
                <a:spcPts val="480"/>
              </a:spcBef>
              <a:buNone/>
            </a:pPr>
            <a:r>
              <a:rPr lang="en-GB" sz="2400" b="1" dirty="0" smtClean="0">
                <a:solidFill>
                  <a:schemeClr val="tx1"/>
                </a:solidFill>
              </a:rPr>
              <a:t>Fields of application</a:t>
            </a:r>
          </a:p>
          <a:p>
            <a:pPr marL="342900" indent="-342900">
              <a:lnSpc>
                <a:spcPct val="110000"/>
              </a:lnSpc>
              <a:spcBef>
                <a:spcPts val="432"/>
              </a:spcBef>
              <a:spcAft>
                <a:spcPts val="600"/>
              </a:spcAft>
            </a:pPr>
            <a:r>
              <a:rPr lang="en-GB" sz="1800" dirty="0" smtClean="0">
                <a:solidFill>
                  <a:schemeClr val="tx1"/>
                </a:solidFill>
              </a:rPr>
              <a:t>Up to 500 tons transport capacity in the Zeppelin (approx. 25 trucks)</a:t>
            </a:r>
          </a:p>
          <a:p>
            <a:pPr marL="342900" indent="-342900">
              <a:lnSpc>
                <a:spcPct val="110000"/>
              </a:lnSpc>
              <a:spcBef>
                <a:spcPts val="0"/>
              </a:spcBef>
              <a:spcAft>
                <a:spcPts val="600"/>
              </a:spcAft>
            </a:pPr>
            <a:r>
              <a:rPr lang="en-GB" sz="1800" dirty="0" smtClean="0">
                <a:solidFill>
                  <a:schemeClr val="tx1"/>
                </a:solidFill>
              </a:rPr>
              <a:t>Remote areas can be reached </a:t>
            </a:r>
          </a:p>
          <a:p>
            <a:pPr marL="342900" indent="-342900">
              <a:lnSpc>
                <a:spcPct val="110000"/>
              </a:lnSpc>
              <a:spcBef>
                <a:spcPts val="0"/>
              </a:spcBef>
              <a:spcAft>
                <a:spcPts val="600"/>
              </a:spcAft>
            </a:pPr>
            <a:r>
              <a:rPr lang="en-GB" sz="1800" dirty="0" smtClean="0">
                <a:solidFill>
                  <a:schemeClr val="tx1"/>
                </a:solidFill>
              </a:rPr>
              <a:t>High &amp; heavy goods: construction of pipelines, wind turbines, expeditions</a:t>
            </a:r>
          </a:p>
          <a:p>
            <a:pPr marL="342900" indent="-342900">
              <a:lnSpc>
                <a:spcPct val="110000"/>
              </a:lnSpc>
              <a:spcBef>
                <a:spcPts val="0"/>
              </a:spcBef>
              <a:spcAft>
                <a:spcPts val="600"/>
              </a:spcAft>
            </a:pPr>
            <a:r>
              <a:rPr lang="en-GB" sz="1800" dirty="0" smtClean="0">
                <a:solidFill>
                  <a:schemeClr val="tx1"/>
                </a:solidFill>
              </a:rPr>
              <a:t>Disaster relief operations (military equipment, humanitarian operations)</a:t>
            </a:r>
            <a:endParaRPr lang="en-GB" sz="1800" dirty="0" smtClean="0">
              <a:solidFill>
                <a:schemeClr val="tx1"/>
              </a:solidFill>
            </a:endParaRPr>
          </a:p>
          <a:p>
            <a:pPr marL="342900" indent="-342900">
              <a:lnSpc>
                <a:spcPct val="110000"/>
              </a:lnSpc>
              <a:spcBef>
                <a:spcPts val="480"/>
              </a:spcBef>
            </a:pPr>
            <a:endParaRPr lang="en-GB" sz="1800" dirty="0" smtClean="0">
              <a:solidFill>
                <a:schemeClr val="tx1"/>
              </a:solidFill>
            </a:endParaRPr>
          </a:p>
          <a:p>
            <a:pPr marL="342900" indent="-342900">
              <a:lnSpc>
                <a:spcPct val="110000"/>
              </a:lnSpc>
              <a:spcBef>
                <a:spcPts val="480"/>
              </a:spcBef>
            </a:pPr>
            <a:endParaRPr lang="en-US" sz="1800" dirty="0">
              <a:solidFill>
                <a:schemeClr val="tx1"/>
              </a:solidFill>
            </a:endParaRPr>
          </a:p>
        </p:txBody>
      </p:sp>
      <p:sp>
        <p:nvSpPr>
          <p:cNvPr id="7" name="Content Placeholder 6"/>
          <p:cNvSpPr>
            <a:spLocks noGrp="1"/>
          </p:cNvSpPr>
          <p:nvPr>
            <p:ph sz="half" idx="2"/>
          </p:nvPr>
        </p:nvSpPr>
        <p:spPr>
          <a:xfrm>
            <a:off x="4648200" y="1673352"/>
            <a:ext cx="4100264" cy="4718304"/>
          </a:xfrm>
        </p:spPr>
        <p:txBody>
          <a:bodyPr>
            <a:noAutofit/>
          </a:bodyPr>
          <a:lstStyle/>
          <a:p>
            <a:pPr marL="0" indent="0" algn="ctr">
              <a:lnSpc>
                <a:spcPct val="110000"/>
              </a:lnSpc>
              <a:spcBef>
                <a:spcPts val="480"/>
              </a:spcBef>
              <a:buNone/>
            </a:pPr>
            <a:r>
              <a:rPr lang="en-GB" sz="2400" b="1" dirty="0" smtClean="0">
                <a:solidFill>
                  <a:schemeClr val="tx1"/>
                </a:solidFill>
              </a:rPr>
              <a:t>Status Quo</a:t>
            </a:r>
          </a:p>
          <a:p>
            <a:pPr marL="342900" indent="-342900">
              <a:lnSpc>
                <a:spcPct val="110000"/>
              </a:lnSpc>
              <a:spcBef>
                <a:spcPts val="432"/>
              </a:spcBef>
              <a:spcAft>
                <a:spcPts val="300"/>
              </a:spcAft>
            </a:pPr>
            <a:r>
              <a:rPr lang="en-GB" sz="1800" dirty="0" smtClean="0">
                <a:solidFill>
                  <a:schemeClr val="tx1"/>
                </a:solidFill>
              </a:rPr>
              <a:t>Positive test flights, but still in much smaller versions than planned in the future</a:t>
            </a:r>
          </a:p>
          <a:p>
            <a:pPr marL="617220" lvl="1" indent="-342900">
              <a:lnSpc>
                <a:spcPct val="110000"/>
              </a:lnSpc>
              <a:spcBef>
                <a:spcPts val="0"/>
              </a:spcBef>
              <a:spcAft>
                <a:spcPts val="300"/>
              </a:spcAft>
            </a:pPr>
            <a:r>
              <a:rPr lang="en-GB" sz="1600" dirty="0" smtClean="0">
                <a:solidFill>
                  <a:schemeClr val="tx1"/>
                </a:solidFill>
              </a:rPr>
              <a:t>Currently max. 10 t</a:t>
            </a:r>
          </a:p>
          <a:p>
            <a:pPr marL="617220" lvl="1" indent="-342900">
              <a:lnSpc>
                <a:spcPct val="110000"/>
              </a:lnSpc>
              <a:spcBef>
                <a:spcPts val="0"/>
              </a:spcBef>
              <a:spcAft>
                <a:spcPts val="300"/>
              </a:spcAft>
            </a:pPr>
            <a:r>
              <a:rPr lang="en-GB" sz="1600" dirty="0" smtClean="0">
                <a:solidFill>
                  <a:schemeClr val="tx1"/>
                </a:solidFill>
              </a:rPr>
              <a:t>Next step 50 t</a:t>
            </a:r>
          </a:p>
          <a:p>
            <a:pPr marL="342900" indent="-342900">
              <a:lnSpc>
                <a:spcPct val="110000"/>
              </a:lnSpc>
              <a:spcBef>
                <a:spcPts val="0"/>
              </a:spcBef>
              <a:spcAft>
                <a:spcPts val="300"/>
              </a:spcAft>
            </a:pPr>
            <a:r>
              <a:rPr lang="en-GB" sz="1800" dirty="0" smtClean="0">
                <a:solidFill>
                  <a:schemeClr val="tx1"/>
                </a:solidFill>
              </a:rPr>
              <a:t>No clear legislation on the commercial use of airspace by transport airships</a:t>
            </a:r>
          </a:p>
          <a:p>
            <a:pPr marL="617220" lvl="1" indent="-342900">
              <a:lnSpc>
                <a:spcPct val="110000"/>
              </a:lnSpc>
              <a:spcBef>
                <a:spcPts val="0"/>
              </a:spcBef>
              <a:spcAft>
                <a:spcPts val="300"/>
              </a:spcAft>
            </a:pPr>
            <a:r>
              <a:rPr lang="en-GB" sz="1600" dirty="0" smtClean="0">
                <a:solidFill>
                  <a:schemeClr val="tx1"/>
                </a:solidFill>
              </a:rPr>
              <a:t>Airlander 10: British authorities grant approval for commercial use </a:t>
            </a:r>
            <a:r>
              <a:rPr lang="en-GB" sz="1600" dirty="0" smtClean="0">
                <a:solidFill>
                  <a:schemeClr val="tx1"/>
                </a:solidFill>
                <a:sym typeface="Wingdings" panose="05000000000000000000" pitchFamily="2" charset="2"/>
              </a:rPr>
              <a:t></a:t>
            </a:r>
            <a:r>
              <a:rPr lang="en-GB" sz="1600" dirty="0" smtClean="0">
                <a:solidFill>
                  <a:schemeClr val="tx1"/>
                </a:solidFill>
              </a:rPr>
              <a:t> Planned launch 2020</a:t>
            </a:r>
          </a:p>
          <a:p>
            <a:pPr marL="342900" indent="-342900">
              <a:lnSpc>
                <a:spcPct val="110000"/>
              </a:lnSpc>
              <a:spcBef>
                <a:spcPts val="0"/>
              </a:spcBef>
              <a:spcAft>
                <a:spcPts val="300"/>
              </a:spcAft>
            </a:pPr>
            <a:r>
              <a:rPr lang="en-GB" sz="1800" dirty="0" err="1" smtClean="0">
                <a:solidFill>
                  <a:schemeClr val="tx1"/>
                </a:solidFill>
              </a:rPr>
              <a:t>Cargolifter</a:t>
            </a:r>
            <a:r>
              <a:rPr lang="en-GB" sz="1800" dirty="0" smtClean="0">
                <a:solidFill>
                  <a:schemeClr val="tx1"/>
                </a:solidFill>
              </a:rPr>
              <a:t> filed for bankruptcy in 2002 after cost explosion in development</a:t>
            </a:r>
            <a:endParaRPr lang="en-GB" sz="1800" dirty="0" smtClean="0">
              <a:solidFill>
                <a:schemeClr val="tx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sp>
        <p:nvSpPr>
          <p:cNvPr id="12"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9465049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33000"/>
                    </a14:imgEffect>
                    <a14:imgEffect>
                      <a14:brightnessContrast bright="20000" contrast="-40000"/>
                    </a14:imgEffect>
                  </a14:imgLayer>
                </a14:imgProps>
              </a:ext>
            </a:extLst>
          </a:blip>
          <a:stretch>
            <a:fillRect/>
          </a:stretch>
        </p:blipFill>
        <p:spPr>
          <a:xfrm>
            <a:off x="-24788" y="2420888"/>
            <a:ext cx="9171169" cy="2880320"/>
          </a:xfrm>
          <a:prstGeom prst="rect">
            <a:avLst/>
          </a:prstGeom>
        </p:spPr>
      </p:pic>
      <p:sp>
        <p:nvSpPr>
          <p:cNvPr id="2" name="Titel 1"/>
          <p:cNvSpPr>
            <a:spLocks noGrp="1"/>
          </p:cNvSpPr>
          <p:nvPr>
            <p:ph type="title"/>
          </p:nvPr>
        </p:nvSpPr>
        <p:spPr/>
        <p:txBody>
          <a:bodyPr>
            <a:normAutofit/>
          </a:bodyPr>
          <a:lstStyle/>
          <a:p>
            <a:r>
              <a:rPr lang="de-AT" b="1" dirty="0" err="1" smtClean="0">
                <a:solidFill>
                  <a:schemeClr val="tx1"/>
                </a:solidFill>
              </a:rPr>
              <a:t>Visionary</a:t>
            </a:r>
            <a:r>
              <a:rPr lang="de-AT" b="1" dirty="0" smtClean="0">
                <a:solidFill>
                  <a:schemeClr val="tx1"/>
                </a:solidFill>
              </a:rPr>
              <a:t> </a:t>
            </a:r>
            <a:r>
              <a:rPr lang="de-AT" b="1" dirty="0" err="1" smtClean="0">
                <a:solidFill>
                  <a:schemeClr val="tx1"/>
                </a:solidFill>
              </a:rPr>
              <a:t>means</a:t>
            </a:r>
            <a:r>
              <a:rPr lang="de-AT" b="1" dirty="0" smtClean="0">
                <a:solidFill>
                  <a:schemeClr val="tx1"/>
                </a:solidFill>
              </a:rPr>
              <a:t> </a:t>
            </a:r>
            <a:r>
              <a:rPr lang="de-AT" b="1" dirty="0" err="1" smtClean="0">
                <a:solidFill>
                  <a:schemeClr val="tx1"/>
                </a:solidFill>
              </a:rPr>
              <a:t>of</a:t>
            </a:r>
            <a:r>
              <a:rPr lang="de-AT" b="1" dirty="0" smtClean="0">
                <a:solidFill>
                  <a:schemeClr val="tx1"/>
                </a:solidFill>
              </a:rPr>
              <a:t> </a:t>
            </a:r>
            <a:r>
              <a:rPr lang="de-AT" b="1" dirty="0" err="1" smtClean="0">
                <a:solidFill>
                  <a:schemeClr val="tx1"/>
                </a:solidFill>
              </a:rPr>
              <a:t>transport</a:t>
            </a:r>
            <a:r>
              <a:rPr lang="de-AT" dirty="0" smtClean="0">
                <a:solidFill>
                  <a:schemeClr val="tx1"/>
                </a:solidFill>
              </a:rPr>
              <a:t/>
            </a:r>
            <a:br>
              <a:rPr lang="de-AT" dirty="0" smtClean="0">
                <a:solidFill>
                  <a:schemeClr val="tx1"/>
                </a:solidFill>
              </a:rPr>
            </a:br>
            <a:r>
              <a:rPr lang="de-AT" sz="2400" dirty="0" smtClean="0">
                <a:solidFill>
                  <a:schemeClr val="tx1"/>
                </a:solidFill>
              </a:rPr>
              <a:t>Quiz</a:t>
            </a:r>
            <a:endParaRPr lang="de-AT" sz="2400" dirty="0">
              <a:solidFill>
                <a:schemeClr val="tx1"/>
              </a:solidFill>
            </a:endParaRPr>
          </a:p>
        </p:txBody>
      </p:sp>
      <p:sp>
        <p:nvSpPr>
          <p:cNvPr id="3" name="Inhaltsplatzhalter 2"/>
          <p:cNvSpPr>
            <a:spLocks noGrp="1"/>
          </p:cNvSpPr>
          <p:nvPr>
            <p:ph idx="1"/>
          </p:nvPr>
        </p:nvSpPr>
        <p:spPr>
          <a:effectLst>
            <a:outerShdw blurRad="50800" dist="38100" dir="2700000" algn="tl" rotWithShape="0">
              <a:prstClr val="black">
                <a:alpha val="40000"/>
              </a:prstClr>
            </a:outerShdw>
          </a:effectLst>
        </p:spPr>
        <p:txBody>
          <a:bodyPr>
            <a:normAutofit/>
          </a:bodyPr>
          <a:lstStyle/>
          <a:p>
            <a:pPr marL="0" indent="0">
              <a:buNone/>
            </a:pPr>
            <a:endParaRPr lang="de-AT" sz="2800" dirty="0" smtClean="0">
              <a:solidFill>
                <a:schemeClr val="bg1"/>
              </a:solidFill>
            </a:endParaRPr>
          </a:p>
          <a:p>
            <a:pPr marL="0" indent="0">
              <a:buNone/>
            </a:pPr>
            <a:endParaRPr lang="de-AT" sz="2800" dirty="0">
              <a:solidFill>
                <a:schemeClr val="bg1"/>
              </a:solidFill>
            </a:endParaRPr>
          </a:p>
          <a:p>
            <a:pPr marL="0" indent="0">
              <a:buNone/>
            </a:pPr>
            <a:endParaRPr lang="de-AT" sz="2800" dirty="0" smtClean="0">
              <a:solidFill>
                <a:schemeClr val="bg1"/>
              </a:solidFill>
            </a:endParaRPr>
          </a:p>
          <a:p>
            <a:pPr marL="0" indent="0" algn="ctr">
              <a:buNone/>
            </a:pPr>
            <a:r>
              <a:rPr lang="de-AT" sz="3600" b="1" dirty="0" err="1" smtClean="0">
                <a:solidFill>
                  <a:schemeClr val="bg1"/>
                </a:solidFill>
                <a:effectLst>
                  <a:outerShdw blurRad="38100" dist="38100" dir="2700000" algn="tl">
                    <a:srgbClr val="000000">
                      <a:alpha val="43137"/>
                    </a:srgbClr>
                  </a:outerShdw>
                </a:effectLst>
              </a:rPr>
              <a:t>Which</a:t>
            </a:r>
            <a:r>
              <a:rPr lang="de-AT" sz="3600" b="1" dirty="0" smtClean="0">
                <a:solidFill>
                  <a:schemeClr val="bg1"/>
                </a:solidFill>
                <a:effectLst>
                  <a:outerShdw blurRad="38100" dist="38100" dir="2700000" algn="tl">
                    <a:srgbClr val="000000">
                      <a:alpha val="43137"/>
                    </a:srgbClr>
                  </a:outerShdw>
                </a:effectLst>
              </a:rPr>
              <a:t> </a:t>
            </a:r>
            <a:r>
              <a:rPr lang="de-AT" sz="3600" b="1" dirty="0" err="1" smtClean="0">
                <a:solidFill>
                  <a:schemeClr val="bg1"/>
                </a:solidFill>
                <a:effectLst>
                  <a:outerShdw blurRad="38100" dist="38100" dir="2700000" algn="tl">
                    <a:srgbClr val="000000">
                      <a:alpha val="43137"/>
                    </a:srgbClr>
                  </a:outerShdw>
                </a:effectLst>
              </a:rPr>
              <a:t>visionary</a:t>
            </a:r>
            <a:r>
              <a:rPr lang="de-AT" sz="3600" b="1" dirty="0" smtClean="0">
                <a:solidFill>
                  <a:schemeClr val="bg1"/>
                </a:solidFill>
                <a:effectLst>
                  <a:outerShdw blurRad="38100" dist="38100" dir="2700000" algn="tl">
                    <a:srgbClr val="000000">
                      <a:alpha val="43137"/>
                    </a:srgbClr>
                  </a:outerShdw>
                </a:effectLst>
              </a:rPr>
              <a:t> </a:t>
            </a:r>
            <a:r>
              <a:rPr lang="de-AT" sz="3600" b="1" dirty="0" err="1" smtClean="0">
                <a:solidFill>
                  <a:schemeClr val="bg1"/>
                </a:solidFill>
                <a:effectLst>
                  <a:outerShdw blurRad="38100" dist="38100" dir="2700000" algn="tl">
                    <a:srgbClr val="000000">
                      <a:alpha val="43137"/>
                    </a:srgbClr>
                  </a:outerShdw>
                </a:effectLst>
              </a:rPr>
              <a:t>means</a:t>
            </a:r>
            <a:r>
              <a:rPr lang="de-AT" sz="3600" b="1" dirty="0" smtClean="0">
                <a:solidFill>
                  <a:schemeClr val="bg1"/>
                </a:solidFill>
                <a:effectLst>
                  <a:outerShdw blurRad="38100" dist="38100" dir="2700000" algn="tl">
                    <a:srgbClr val="000000">
                      <a:alpha val="43137"/>
                    </a:srgbClr>
                  </a:outerShdw>
                </a:effectLst>
              </a:rPr>
              <a:t> </a:t>
            </a:r>
            <a:r>
              <a:rPr lang="de-AT" sz="3600" b="1" dirty="0" err="1" smtClean="0">
                <a:solidFill>
                  <a:schemeClr val="bg1"/>
                </a:solidFill>
                <a:effectLst>
                  <a:outerShdw blurRad="38100" dist="38100" dir="2700000" algn="tl">
                    <a:srgbClr val="000000">
                      <a:alpha val="43137"/>
                    </a:srgbClr>
                  </a:outerShdw>
                </a:effectLst>
              </a:rPr>
              <a:t>of</a:t>
            </a:r>
            <a:r>
              <a:rPr lang="de-AT" sz="3600" b="1" dirty="0" smtClean="0">
                <a:solidFill>
                  <a:schemeClr val="bg1"/>
                </a:solidFill>
                <a:effectLst>
                  <a:outerShdw blurRad="38100" dist="38100" dir="2700000" algn="tl">
                    <a:srgbClr val="000000">
                      <a:alpha val="43137"/>
                    </a:srgbClr>
                  </a:outerShdw>
                </a:effectLst>
              </a:rPr>
              <a:t> </a:t>
            </a:r>
            <a:r>
              <a:rPr lang="de-AT" sz="3600" b="1" dirty="0" err="1" smtClean="0">
                <a:solidFill>
                  <a:schemeClr val="bg1"/>
                </a:solidFill>
                <a:effectLst>
                  <a:outerShdw blurRad="38100" dist="38100" dir="2700000" algn="tl">
                    <a:srgbClr val="000000">
                      <a:alpha val="43137"/>
                    </a:srgbClr>
                  </a:outerShdw>
                </a:effectLst>
              </a:rPr>
              <a:t>freight</a:t>
            </a:r>
            <a:r>
              <a:rPr lang="de-AT" sz="3600" b="1" dirty="0" smtClean="0">
                <a:solidFill>
                  <a:schemeClr val="bg1"/>
                </a:solidFill>
                <a:effectLst>
                  <a:outerShdw blurRad="38100" dist="38100" dir="2700000" algn="tl">
                    <a:srgbClr val="000000">
                      <a:alpha val="43137"/>
                    </a:srgbClr>
                  </a:outerShdw>
                </a:effectLst>
              </a:rPr>
              <a:t> </a:t>
            </a:r>
            <a:r>
              <a:rPr lang="de-AT" sz="3600" b="1" dirty="0" err="1" smtClean="0">
                <a:solidFill>
                  <a:schemeClr val="bg1"/>
                </a:solidFill>
                <a:effectLst>
                  <a:outerShdw blurRad="38100" dist="38100" dir="2700000" algn="tl">
                    <a:srgbClr val="000000">
                      <a:alpha val="43137"/>
                    </a:srgbClr>
                  </a:outerShdw>
                </a:effectLst>
              </a:rPr>
              <a:t>transport</a:t>
            </a:r>
            <a:r>
              <a:rPr lang="de-AT" sz="3600" b="1" dirty="0" smtClean="0">
                <a:solidFill>
                  <a:schemeClr val="bg1"/>
                </a:solidFill>
                <a:effectLst>
                  <a:outerShdw blurRad="38100" dist="38100" dir="2700000" algn="tl">
                    <a:srgbClr val="000000">
                      <a:alpha val="43137"/>
                    </a:srgbClr>
                  </a:outerShdw>
                </a:effectLst>
              </a:rPr>
              <a:t> do </a:t>
            </a:r>
            <a:r>
              <a:rPr lang="de-AT" sz="3600" b="1" dirty="0" err="1" smtClean="0">
                <a:solidFill>
                  <a:schemeClr val="bg1"/>
                </a:solidFill>
                <a:effectLst>
                  <a:outerShdw blurRad="38100" dist="38100" dir="2700000" algn="tl">
                    <a:srgbClr val="000000">
                      <a:alpha val="43137"/>
                    </a:srgbClr>
                  </a:outerShdw>
                </a:effectLst>
              </a:rPr>
              <a:t>you</a:t>
            </a:r>
            <a:r>
              <a:rPr lang="de-AT" sz="3600" b="1" dirty="0" smtClean="0">
                <a:solidFill>
                  <a:schemeClr val="bg1"/>
                </a:solidFill>
                <a:effectLst>
                  <a:outerShdw blurRad="38100" dist="38100" dir="2700000" algn="tl">
                    <a:srgbClr val="000000">
                      <a:alpha val="43137"/>
                    </a:srgbClr>
                  </a:outerShdw>
                </a:effectLst>
              </a:rPr>
              <a:t> </a:t>
            </a:r>
            <a:r>
              <a:rPr lang="de-AT" sz="3600" b="1" dirty="0" err="1" smtClean="0">
                <a:solidFill>
                  <a:schemeClr val="bg1"/>
                </a:solidFill>
                <a:effectLst>
                  <a:outerShdw blurRad="38100" dist="38100" dir="2700000" algn="tl">
                    <a:srgbClr val="000000">
                      <a:alpha val="43137"/>
                    </a:srgbClr>
                  </a:outerShdw>
                </a:effectLst>
              </a:rPr>
              <a:t>know</a:t>
            </a:r>
            <a:r>
              <a:rPr lang="de-AT" sz="3600" b="1" dirty="0" smtClean="0">
                <a:solidFill>
                  <a:schemeClr val="bg1"/>
                </a:solidFill>
                <a:effectLst>
                  <a:outerShdw blurRad="38100" dist="38100" dir="2700000" algn="tl">
                    <a:srgbClr val="000000">
                      <a:alpha val="43137"/>
                    </a:srgbClr>
                  </a:outerShdw>
                </a:effectLst>
              </a:rPr>
              <a:t>?</a:t>
            </a:r>
            <a:endParaRPr lang="de-AT" sz="3600" b="1" dirty="0">
              <a:solidFill>
                <a:schemeClr val="bg1"/>
              </a:solidFill>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7" name="Textfeld 6"/>
          <p:cNvSpPr txBox="1"/>
          <p:nvPr/>
        </p:nvSpPr>
        <p:spPr>
          <a:xfrm>
            <a:off x="0" y="5301208"/>
            <a:ext cx="1740431" cy="215444"/>
          </a:xfrm>
          <a:prstGeom prst="rect">
            <a:avLst/>
          </a:prstGeom>
          <a:noFill/>
        </p:spPr>
        <p:txBody>
          <a:bodyPr wrap="square" rtlCol="0">
            <a:spAutoFit/>
          </a:bodyPr>
          <a:lstStyle/>
          <a:p>
            <a:r>
              <a:rPr lang="de-AT" sz="800" dirty="0" smtClean="0"/>
              <a:t>Source: pixabay</a:t>
            </a:r>
            <a:endParaRPr lang="de-AT" sz="800" dirty="0"/>
          </a:p>
        </p:txBody>
      </p:sp>
      <p:sp>
        <p:nvSpPr>
          <p:cNvPr id="8"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4367418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AT" b="1" dirty="0" smtClean="0">
                <a:solidFill>
                  <a:schemeClr val="tx1">
                    <a:lumMod val="75000"/>
                    <a:lumOff val="25000"/>
                  </a:schemeClr>
                </a:solidFill>
              </a:rPr>
              <a:t>Agenda</a:t>
            </a:r>
            <a:r>
              <a:rPr lang="de-AT" sz="3100" b="1" dirty="0" smtClean="0">
                <a:solidFill>
                  <a:schemeClr val="tx1">
                    <a:lumMod val="75000"/>
                    <a:lumOff val="25000"/>
                  </a:schemeClr>
                </a:solidFill>
              </a:rPr>
              <a:t/>
            </a:r>
            <a:br>
              <a:rPr lang="de-AT" sz="3100" b="1" dirty="0" smtClean="0">
                <a:solidFill>
                  <a:schemeClr val="tx1">
                    <a:lumMod val="75000"/>
                    <a:lumOff val="25000"/>
                  </a:schemeClr>
                </a:solidFill>
              </a:rPr>
            </a:br>
            <a:r>
              <a:rPr lang="en-US" sz="2000" dirty="0">
                <a:solidFill>
                  <a:schemeClr val="tx1">
                    <a:lumMod val="75000"/>
                    <a:lumOff val="25000"/>
                  </a:schemeClr>
                </a:solidFill>
              </a:rPr>
              <a:t>Future Trends in Freight </a:t>
            </a:r>
            <a:r>
              <a:rPr lang="en-US" sz="2000" dirty="0" smtClean="0">
                <a:solidFill>
                  <a:schemeClr val="tx1">
                    <a:lumMod val="75000"/>
                    <a:lumOff val="25000"/>
                  </a:schemeClr>
                </a:solidFill>
              </a:rPr>
              <a:t>Transport</a:t>
            </a:r>
            <a:endParaRPr lang="de-AT" sz="16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2432569072"/>
              </p:ext>
            </p:extLst>
          </p:nvPr>
        </p:nvGraphicFramePr>
        <p:xfrm>
          <a:off x="432048" y="1988840"/>
          <a:ext cx="838842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86169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40575" y="4221088"/>
            <a:ext cx="2851905" cy="2088000"/>
          </a:xfrm>
          <a:prstGeom prst="rect">
            <a:avLst/>
          </a:prstGeom>
        </p:spPr>
      </p:pic>
      <p:sp>
        <p:nvSpPr>
          <p:cNvPr id="2" name="Titel 1"/>
          <p:cNvSpPr>
            <a:spLocks noGrp="1"/>
          </p:cNvSpPr>
          <p:nvPr>
            <p:ph type="title"/>
          </p:nvPr>
        </p:nvSpPr>
        <p:spPr>
          <a:xfrm>
            <a:off x="457200" y="404664"/>
            <a:ext cx="6491064" cy="990600"/>
          </a:xfrm>
        </p:spPr>
        <p:txBody>
          <a:bodyPr>
            <a:normAutofit/>
          </a:bodyPr>
          <a:lstStyle/>
          <a:p>
            <a:r>
              <a:rPr lang="en-GB" b="1" dirty="0" smtClean="0">
                <a:solidFill>
                  <a:schemeClr val="tx1"/>
                </a:solidFill>
              </a:rPr>
              <a:t>Digitalisation/ Networking of logistics</a:t>
            </a:r>
            <a:endParaRPr lang="en-GB" sz="2400" b="1" dirty="0">
              <a:solidFill>
                <a:schemeClr val="tx1"/>
              </a:solidFill>
            </a:endParaRPr>
          </a:p>
        </p:txBody>
      </p:sp>
      <p:sp>
        <p:nvSpPr>
          <p:cNvPr id="3" name="Inhaltsplatzhalter 2"/>
          <p:cNvSpPr>
            <a:spLocks noGrp="1"/>
          </p:cNvSpPr>
          <p:nvPr>
            <p:ph idx="1"/>
          </p:nvPr>
        </p:nvSpPr>
        <p:spPr>
          <a:xfrm>
            <a:off x="179512" y="1727701"/>
            <a:ext cx="6552728" cy="4776192"/>
          </a:xfrm>
        </p:spPr>
        <p:txBody>
          <a:bodyPr>
            <a:normAutofit/>
          </a:bodyPr>
          <a:lstStyle/>
          <a:p>
            <a:pPr lvl="1"/>
            <a:r>
              <a:rPr lang="en-GB" dirty="0" smtClean="0"/>
              <a:t>Industry 4.0 as an extension of the Internet of Things</a:t>
            </a:r>
          </a:p>
          <a:p>
            <a:pPr lvl="2"/>
            <a:r>
              <a:rPr lang="en-GB" dirty="0" smtClean="0"/>
              <a:t>Social developments such as online trade lead to a growing need for transport</a:t>
            </a:r>
          </a:p>
          <a:p>
            <a:pPr lvl="2"/>
            <a:r>
              <a:rPr lang="en-GB" dirty="0" smtClean="0"/>
              <a:t>Increasing automation of logistics processes</a:t>
            </a:r>
          </a:p>
          <a:p>
            <a:pPr lvl="2"/>
            <a:r>
              <a:rPr lang="en-GB" dirty="0" smtClean="0"/>
              <a:t>Autonomous, self-organizing logistics </a:t>
            </a:r>
            <a:r>
              <a:rPr lang="en-GB" dirty="0" smtClean="0">
                <a:sym typeface="Wingdings" panose="05000000000000000000" pitchFamily="2" charset="2"/>
              </a:rPr>
              <a:t> </a:t>
            </a:r>
            <a:r>
              <a:rPr lang="en-GB" dirty="0" smtClean="0"/>
              <a:t>have a significant influence on the transport volume</a:t>
            </a:r>
          </a:p>
          <a:p>
            <a:pPr lvl="1"/>
            <a:r>
              <a:rPr lang="en-GB" dirty="0" smtClean="0"/>
              <a:t>Networking with customers and other key players</a:t>
            </a:r>
          </a:p>
          <a:p>
            <a:pPr lvl="2"/>
            <a:r>
              <a:rPr lang="en-GB" dirty="0" smtClean="0"/>
              <a:t>In order to cope with the increasing transport volume</a:t>
            </a:r>
          </a:p>
          <a:p>
            <a:pPr lvl="2"/>
            <a:r>
              <a:rPr lang="en-GB" dirty="0" smtClean="0"/>
              <a:t>Creation of a basis of trust</a:t>
            </a:r>
          </a:p>
          <a:p>
            <a:pPr lvl="2"/>
            <a:r>
              <a:rPr lang="en-GB" dirty="0" smtClean="0"/>
              <a:t>Readiness for data exchange </a:t>
            </a:r>
            <a:r>
              <a:rPr lang="en-GB" sz="1400" dirty="0" smtClean="0"/>
              <a:t> </a:t>
            </a:r>
          </a:p>
          <a:p>
            <a:pPr lvl="2">
              <a:buFont typeface="Symbol" panose="05050102010706020507" pitchFamily="18" charset="2"/>
              <a:buChar char="-"/>
            </a:pPr>
            <a:endParaRPr lang="de-AT" sz="1000" dirty="0" smtClean="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August 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
        <p:nvSpPr>
          <p:cNvPr id="7" name="Rechteck 6"/>
          <p:cNvSpPr/>
          <p:nvPr/>
        </p:nvSpPr>
        <p:spPr>
          <a:xfrm>
            <a:off x="6964114" y="6343163"/>
            <a:ext cx="1004825" cy="215444"/>
          </a:xfrm>
          <a:prstGeom prst="rect">
            <a:avLst/>
          </a:prstGeom>
        </p:spPr>
        <p:txBody>
          <a:bodyPr wrap="square">
            <a:spAutoFit/>
          </a:bodyPr>
          <a:lstStyle/>
          <a:p>
            <a:r>
              <a:rPr lang="de-AT" sz="800" dirty="0" smtClean="0">
                <a:latin typeface="Corbel" panose="020B0503020204020204" pitchFamily="34" charset="0"/>
              </a:rPr>
              <a:t>Source: </a:t>
            </a:r>
            <a:r>
              <a:rPr lang="de-AT" sz="800" dirty="0" err="1" smtClean="0">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548542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04664"/>
            <a:ext cx="7175013" cy="990600"/>
          </a:xfrm>
        </p:spPr>
        <p:txBody>
          <a:bodyPr>
            <a:normAutofit/>
          </a:bodyPr>
          <a:lstStyle/>
          <a:p>
            <a:r>
              <a:rPr lang="de-AT" b="1" dirty="0" smtClean="0">
                <a:solidFill>
                  <a:schemeClr val="tx1"/>
                </a:solidFill>
              </a:rPr>
              <a:t>Innovative </a:t>
            </a:r>
            <a:r>
              <a:rPr lang="de-AT" b="1" dirty="0" err="1" smtClean="0">
                <a:solidFill>
                  <a:schemeClr val="tx1"/>
                </a:solidFill>
              </a:rPr>
              <a:t>transport</a:t>
            </a:r>
            <a:r>
              <a:rPr lang="de-AT" b="1" dirty="0" smtClean="0">
                <a:solidFill>
                  <a:schemeClr val="tx1"/>
                </a:solidFill>
              </a:rPr>
              <a:t> </a:t>
            </a:r>
            <a:r>
              <a:rPr lang="de-AT" b="1" dirty="0" err="1" smtClean="0">
                <a:solidFill>
                  <a:schemeClr val="tx1"/>
                </a:solidFill>
              </a:rPr>
              <a:t>concepts</a:t>
            </a:r>
            <a:r>
              <a:rPr lang="de-AT" b="1" dirty="0" smtClean="0">
                <a:solidFill>
                  <a:schemeClr val="tx1"/>
                </a:solidFill>
              </a:rPr>
              <a:t> – An </a:t>
            </a:r>
            <a:r>
              <a:rPr lang="de-AT" b="1" dirty="0" err="1" smtClean="0">
                <a:solidFill>
                  <a:schemeClr val="tx1"/>
                </a:solidFill>
              </a:rPr>
              <a:t>overview</a:t>
            </a:r>
            <a:endParaRPr lang="en-US" b="1" dirty="0">
              <a:solidFill>
                <a:schemeClr val="tx1"/>
              </a:solidFill>
            </a:endParaRPr>
          </a:p>
        </p:txBody>
      </p:sp>
      <p:sp>
        <p:nvSpPr>
          <p:cNvPr id="4" name="Date Placeholder 3"/>
          <p:cNvSpPr>
            <a:spLocks noGrp="1"/>
          </p:cNvSpPr>
          <p:nvPr>
            <p:ph type="dt" sz="half" idx="10"/>
          </p:nvPr>
        </p:nvSpPr>
        <p:spPr/>
        <p:txBody>
          <a:bodyPr/>
          <a:lstStyle/>
          <a:p>
            <a:fld id="{40842F99-3927-4D4D-B5BD-08A05AB6810C}" type="datetime6">
              <a:rPr lang="de-AT" smtClean="0">
                <a:solidFill>
                  <a:prstClr val="white"/>
                </a:solidFill>
              </a:rPr>
              <a:t>August 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grpSp>
        <p:nvGrpSpPr>
          <p:cNvPr id="11" name="Gruppieren 10"/>
          <p:cNvGrpSpPr/>
          <p:nvPr/>
        </p:nvGrpSpPr>
        <p:grpSpPr>
          <a:xfrm>
            <a:off x="4479925" y="1953538"/>
            <a:ext cx="4523997" cy="3800386"/>
            <a:chOff x="4479925" y="1953538"/>
            <a:chExt cx="4523997" cy="3800386"/>
          </a:xfrm>
        </p:grpSpPr>
        <p:grpSp>
          <p:nvGrpSpPr>
            <p:cNvPr id="32" name="Group 31"/>
            <p:cNvGrpSpPr/>
            <p:nvPr/>
          </p:nvGrpSpPr>
          <p:grpSpPr>
            <a:xfrm>
              <a:off x="5085687" y="2894744"/>
              <a:ext cx="744262" cy="492447"/>
              <a:chOff x="5236413" y="3645024"/>
              <a:chExt cx="744262" cy="492447"/>
            </a:xfrm>
          </p:grpSpPr>
          <p:pic>
            <p:nvPicPr>
              <p:cNvPr id="102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a:off x="4479925" y="2132856"/>
              <a:ext cx="370767"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nvGrpSpPr>
            <p:cNvPr id="34" name="Group 33"/>
            <p:cNvGrpSpPr/>
            <p:nvPr/>
          </p:nvGrpSpPr>
          <p:grpSpPr>
            <a:xfrm>
              <a:off x="5057902" y="1953538"/>
              <a:ext cx="3085411" cy="379457"/>
              <a:chOff x="5057902" y="1953538"/>
              <a:chExt cx="3085411" cy="379457"/>
            </a:xfrm>
          </p:grpSpPr>
          <p:pic>
            <p:nvPicPr>
              <p:cNvPr id="3" name="Picture 2"/>
              <p:cNvPicPr>
                <a:picLocks noChangeAspect="1" noChangeArrowheads="1"/>
              </p:cNvPicPr>
              <p:nvPr/>
            </p:nvPicPr>
            <p:blipFill>
              <a:blip r:embed="rId5">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feld 19"/>
              <p:cNvSpPr txBox="1"/>
              <p:nvPr/>
            </p:nvSpPr>
            <p:spPr>
              <a:xfrm>
                <a:off x="5752511" y="2044686"/>
                <a:ext cx="350373" cy="276999"/>
              </a:xfrm>
              <a:prstGeom prst="rect">
                <a:avLst/>
              </a:prstGeom>
              <a:noFill/>
            </p:spPr>
            <p:txBody>
              <a:bodyPr wrap="square" rtlCol="0">
                <a:spAutoFit/>
              </a:bodyPr>
              <a:lstStyle/>
              <a:p>
                <a:pPr algn="l"/>
                <a:r>
                  <a:rPr lang="de-AT" sz="1200" b="1" dirty="0" smtClean="0"/>
                  <a:t>+</a:t>
                </a:r>
                <a:endParaRPr lang="de-AT" sz="1200" b="1" dirty="0"/>
              </a:p>
            </p:txBody>
          </p:sp>
          <p:sp>
            <p:nvSpPr>
              <p:cNvPr id="44" name="Textfeld 19"/>
              <p:cNvSpPr txBox="1"/>
              <p:nvPr/>
            </p:nvSpPr>
            <p:spPr>
              <a:xfrm>
                <a:off x="6906931" y="2055996"/>
                <a:ext cx="350373" cy="276999"/>
              </a:xfrm>
              <a:prstGeom prst="rect">
                <a:avLst/>
              </a:prstGeom>
              <a:noFill/>
            </p:spPr>
            <p:txBody>
              <a:bodyPr wrap="square" rtlCol="0">
                <a:spAutoFit/>
              </a:bodyPr>
              <a:lstStyle/>
              <a:p>
                <a:pPr algn="l"/>
                <a:r>
                  <a:rPr lang="de-AT" sz="1200" b="1" dirty="0" smtClean="0"/>
                  <a:t>+</a:t>
                </a:r>
                <a:endParaRPr lang="de-AT" sz="1200" b="1" dirty="0"/>
              </a:p>
            </p:txBody>
          </p:sp>
        </p:grpSp>
        <p:grpSp>
          <p:nvGrpSpPr>
            <p:cNvPr id="33" name="Group 32"/>
            <p:cNvGrpSpPr/>
            <p:nvPr/>
          </p:nvGrpSpPr>
          <p:grpSpPr>
            <a:xfrm>
              <a:off x="5213362" y="3812067"/>
              <a:ext cx="3441052" cy="368844"/>
              <a:chOff x="5213362" y="3812067"/>
              <a:chExt cx="3441052" cy="368844"/>
            </a:xfrm>
          </p:grpSpPr>
          <p:pic>
            <p:nvPicPr>
              <p:cNvPr id="39" name="Picture 38"/>
              <p:cNvPicPr>
                <a:picLocks noChangeAspect="1" noChangeArrowheads="1"/>
              </p:cNvPicPr>
              <p:nvPr/>
            </p:nvPicPr>
            <p:blipFill>
              <a:blip r:embed="rId5">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213362" y="3896023"/>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feld 19"/>
              <p:cNvSpPr txBox="1"/>
              <p:nvPr/>
            </p:nvSpPr>
            <p:spPr>
              <a:xfrm>
                <a:off x="5950931" y="3899246"/>
                <a:ext cx="514734" cy="276999"/>
              </a:xfrm>
              <a:prstGeom prst="rect">
                <a:avLst/>
              </a:prstGeom>
              <a:noFill/>
            </p:spPr>
            <p:txBody>
              <a:bodyPr wrap="square" rtlCol="0">
                <a:spAutoFit/>
              </a:bodyPr>
              <a:lstStyle/>
              <a:p>
                <a:pPr algn="l"/>
                <a:r>
                  <a:rPr lang="de-AT" sz="1200" b="1" dirty="0" smtClean="0"/>
                  <a:t>+/-</a:t>
                </a:r>
                <a:endParaRPr lang="de-AT" sz="1200" b="1" dirty="0"/>
              </a:p>
            </p:txBody>
          </p:sp>
          <p:sp>
            <p:nvSpPr>
              <p:cNvPr id="41" name="Textfeld 19"/>
              <p:cNvSpPr txBox="1"/>
              <p:nvPr/>
            </p:nvSpPr>
            <p:spPr>
              <a:xfrm>
                <a:off x="7306643" y="3899246"/>
                <a:ext cx="514734" cy="276999"/>
              </a:xfrm>
              <a:prstGeom prst="rect">
                <a:avLst/>
              </a:prstGeom>
              <a:noFill/>
            </p:spPr>
            <p:txBody>
              <a:bodyPr wrap="square" rtlCol="0">
                <a:spAutoFit/>
              </a:bodyPr>
              <a:lstStyle/>
              <a:p>
                <a:pPr algn="l"/>
                <a:r>
                  <a:rPr lang="de-AT" sz="1200" b="1" dirty="0" smtClean="0"/>
                  <a:t>+/-</a:t>
                </a:r>
                <a:endParaRPr lang="de-AT" sz="1200" b="1" dirty="0"/>
              </a:p>
            </p:txBody>
          </p:sp>
          <p:pic>
            <p:nvPicPr>
              <p:cNvPr id="45" name="Picture 3"/>
              <p:cNvPicPr>
                <a:picLocks noChangeAspect="1" noChangeArrowheads="1"/>
              </p:cNvPicPr>
              <p:nvPr/>
            </p:nvPicPr>
            <p:blipFill>
              <a:blip r:embed="rId6">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6269493" y="3896023"/>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p:cNvPicPr>
                <a:picLocks noChangeAspect="1" noChangeArrowheads="1"/>
              </p:cNvPicPr>
              <p:nvPr/>
            </p:nvPicPr>
            <p:blipFill>
              <a:blip r:embed="rId7">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7632213" y="3812067"/>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up 48"/>
            <p:cNvGrpSpPr/>
            <p:nvPr/>
          </p:nvGrpSpPr>
          <p:grpSpPr>
            <a:xfrm>
              <a:off x="5569003" y="4725144"/>
              <a:ext cx="3085411" cy="379457"/>
              <a:chOff x="5057902" y="1953538"/>
              <a:chExt cx="3085411" cy="379457"/>
            </a:xfrm>
          </p:grpSpPr>
          <p:pic>
            <p:nvPicPr>
              <p:cNvPr id="50" name="Picture 49"/>
              <p:cNvPicPr>
                <a:picLocks noChangeAspect="1" noChangeArrowheads="1"/>
              </p:cNvPicPr>
              <p:nvPr/>
            </p:nvPicPr>
            <p:blipFill>
              <a:blip r:embed="rId5">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6">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p:cNvPicPr>
                <a:picLocks noChangeAspect="1" noChangeArrowheads="1"/>
              </p:cNvPicPr>
              <p:nvPr/>
            </p:nvPicPr>
            <p:blipFill>
              <a:blip r:embed="rId7">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feld 19"/>
              <p:cNvSpPr txBox="1"/>
              <p:nvPr/>
            </p:nvSpPr>
            <p:spPr>
              <a:xfrm>
                <a:off x="5752511" y="2044686"/>
                <a:ext cx="350373" cy="276999"/>
              </a:xfrm>
              <a:prstGeom prst="rect">
                <a:avLst/>
              </a:prstGeom>
              <a:noFill/>
            </p:spPr>
            <p:txBody>
              <a:bodyPr wrap="square" rtlCol="0">
                <a:spAutoFit/>
              </a:bodyPr>
              <a:lstStyle/>
              <a:p>
                <a:pPr algn="l"/>
                <a:r>
                  <a:rPr lang="de-AT" sz="1200" b="1" dirty="0" smtClean="0"/>
                  <a:t>+</a:t>
                </a:r>
                <a:endParaRPr lang="de-AT" sz="1200" b="1" dirty="0"/>
              </a:p>
            </p:txBody>
          </p:sp>
          <p:sp>
            <p:nvSpPr>
              <p:cNvPr id="54" name="Textfeld 19"/>
              <p:cNvSpPr txBox="1"/>
              <p:nvPr/>
            </p:nvSpPr>
            <p:spPr>
              <a:xfrm>
                <a:off x="6906931" y="2055996"/>
                <a:ext cx="350373" cy="276999"/>
              </a:xfrm>
              <a:prstGeom prst="rect">
                <a:avLst/>
              </a:prstGeom>
              <a:noFill/>
            </p:spPr>
            <p:txBody>
              <a:bodyPr wrap="square" rtlCol="0">
                <a:spAutoFit/>
              </a:bodyPr>
              <a:lstStyle/>
              <a:p>
                <a:pPr algn="l"/>
                <a:r>
                  <a:rPr lang="de-AT" sz="1200" b="1" dirty="0" smtClean="0"/>
                  <a:t>+</a:t>
                </a:r>
                <a:endParaRPr lang="de-AT" sz="1200" b="1" dirty="0"/>
              </a:p>
            </p:txBody>
          </p:sp>
        </p:grpSp>
        <p:grpSp>
          <p:nvGrpSpPr>
            <p:cNvPr id="55" name="Group 54"/>
            <p:cNvGrpSpPr/>
            <p:nvPr/>
          </p:nvGrpSpPr>
          <p:grpSpPr>
            <a:xfrm>
              <a:off x="5918511" y="3114673"/>
              <a:ext cx="3085411" cy="379457"/>
              <a:chOff x="5057902" y="1953538"/>
              <a:chExt cx="3085411" cy="379457"/>
            </a:xfrm>
          </p:grpSpPr>
          <p:pic>
            <p:nvPicPr>
              <p:cNvPr id="56" name="Picture 55"/>
              <p:cNvPicPr>
                <a:picLocks noChangeAspect="1" noChangeArrowheads="1"/>
              </p:cNvPicPr>
              <p:nvPr/>
            </p:nvPicPr>
            <p:blipFill>
              <a:blip r:embed="rId5">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6">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7">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Textfeld 19"/>
              <p:cNvSpPr txBox="1"/>
              <p:nvPr/>
            </p:nvSpPr>
            <p:spPr>
              <a:xfrm>
                <a:off x="5752511" y="2044686"/>
                <a:ext cx="350373" cy="276999"/>
              </a:xfrm>
              <a:prstGeom prst="rect">
                <a:avLst/>
              </a:prstGeom>
              <a:noFill/>
            </p:spPr>
            <p:txBody>
              <a:bodyPr wrap="square" rtlCol="0">
                <a:spAutoFit/>
              </a:bodyPr>
              <a:lstStyle/>
              <a:p>
                <a:pPr algn="l"/>
                <a:r>
                  <a:rPr lang="de-AT" sz="1200" b="1" dirty="0" smtClean="0"/>
                  <a:t>+</a:t>
                </a:r>
                <a:endParaRPr lang="de-AT" sz="1200" b="1" dirty="0"/>
              </a:p>
            </p:txBody>
          </p:sp>
          <p:sp>
            <p:nvSpPr>
              <p:cNvPr id="60" name="Textfeld 19"/>
              <p:cNvSpPr txBox="1"/>
              <p:nvPr/>
            </p:nvSpPr>
            <p:spPr>
              <a:xfrm>
                <a:off x="6906931" y="2055996"/>
                <a:ext cx="350373" cy="276999"/>
              </a:xfrm>
              <a:prstGeom prst="rect">
                <a:avLst/>
              </a:prstGeom>
              <a:noFill/>
            </p:spPr>
            <p:txBody>
              <a:bodyPr wrap="square" rtlCol="0">
                <a:spAutoFit/>
              </a:bodyPr>
              <a:lstStyle/>
              <a:p>
                <a:pPr algn="l"/>
                <a:r>
                  <a:rPr lang="de-AT" sz="1200" b="1" dirty="0" smtClean="0"/>
                  <a:t>+</a:t>
                </a:r>
                <a:endParaRPr lang="de-AT" sz="1200" b="1" dirty="0"/>
              </a:p>
            </p:txBody>
          </p:sp>
        </p:grpSp>
        <p:pic>
          <p:nvPicPr>
            <p:cNvPr id="1030" name="Picture 6" descr="C:\Program Files (x86)\Microsoft Office\MEDIA\CAGCAT10\j0234131.wmf"/>
            <p:cNvPicPr>
              <a:picLocks noChangeAspect="1" noChangeArrowheads="1"/>
            </p:cNvPicPr>
            <p:nvPr/>
          </p:nvPicPr>
          <p:blipFill>
            <a:blip r:embed="rId8" cstate="screen">
              <a:biLevel thresh="50000"/>
              <a:extLst>
                <a:ext uri="{28A0092B-C50C-407E-A947-70E740481C1C}">
                  <a14:useLocalDpi xmlns:a14="http://schemas.microsoft.com/office/drawing/2010/main"/>
                </a:ext>
              </a:extLst>
            </a:blip>
            <a:srcRect/>
            <a:stretch>
              <a:fillRect/>
            </a:stretch>
          </p:blipFill>
          <p:spPr bwMode="auto">
            <a:xfrm>
              <a:off x="4990670" y="4909566"/>
              <a:ext cx="668252" cy="71059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3" descr="https://irp-cdn.multiscreensite.com/b2c7210d/dms3rep/multi/desktop/handshake_icon-300x238.png"/>
            <p:cNvPicPr>
              <a:picLocks noChangeAspect="1" noChangeArrowheads="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728452" y="5234747"/>
              <a:ext cx="654424" cy="519177"/>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feld 46"/>
          <p:cNvSpPr txBox="1"/>
          <p:nvPr/>
        </p:nvSpPr>
        <p:spPr>
          <a:xfrm>
            <a:off x="7255917" y="5910571"/>
            <a:ext cx="1656184" cy="230832"/>
          </a:xfrm>
          <a:prstGeom prst="rect">
            <a:avLst/>
          </a:prstGeom>
          <a:noFill/>
        </p:spPr>
        <p:txBody>
          <a:bodyPr wrap="square" rtlCol="0">
            <a:spAutoFit/>
          </a:bodyPr>
          <a:lstStyle/>
          <a:p>
            <a:pPr algn="ctr"/>
            <a:r>
              <a:rPr lang="de-AT" sz="900" dirty="0" smtClean="0"/>
              <a:t>Source: </a:t>
            </a:r>
            <a:r>
              <a:rPr lang="de-AT" sz="900" dirty="0" err="1" smtClean="0"/>
              <a:t>Own</a:t>
            </a:r>
            <a:r>
              <a:rPr lang="de-AT" sz="900" dirty="0" smtClean="0"/>
              <a:t> </a:t>
            </a:r>
            <a:r>
              <a:rPr lang="de-AT" sz="900" dirty="0" err="1" smtClean="0"/>
              <a:t>figure</a:t>
            </a:r>
            <a:endParaRPr lang="de-AT" sz="900" baseline="30000" dirty="0"/>
          </a:p>
        </p:txBody>
      </p:sp>
      <p:pic>
        <p:nvPicPr>
          <p:cNvPr id="125" name="Picture 15"/>
          <p:cNvPicPr>
            <a:picLocks noChangeAspect="1" noChangeArrowheads="1"/>
          </p:cNvPicPr>
          <p:nvPr/>
        </p:nvPicPr>
        <p:blipFill rotWithShape="1">
          <a:blip r:embed="rId11" cstate="screen">
            <a:duotone>
              <a:schemeClr val="accent5">
                <a:shade val="45000"/>
                <a:satMod val="135000"/>
              </a:schemeClr>
              <a:prstClr val="white"/>
            </a:duotone>
            <a:extLst>
              <a:ext uri="{28A0092B-C50C-407E-A947-70E740481C1C}">
                <a14:useLocalDpi xmlns:a14="http://schemas.microsoft.com/office/drawing/2010/main"/>
              </a:ext>
            </a:extLst>
          </a:blip>
          <a:srcRect l="7868"/>
          <a:stretch/>
        </p:blipFill>
        <p:spPr bwMode="auto">
          <a:xfrm>
            <a:off x="223870" y="1772816"/>
            <a:ext cx="4101498" cy="48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1" name="Straight Arrow Connector 35"/>
          <p:cNvCxnSpPr/>
          <p:nvPr/>
        </p:nvCxnSpPr>
        <p:spPr>
          <a:xfrm>
            <a:off x="4474040" y="3140968"/>
            <a:ext cx="370767"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12" name="Straight Arrow Connector 35"/>
          <p:cNvCxnSpPr/>
          <p:nvPr/>
        </p:nvCxnSpPr>
        <p:spPr>
          <a:xfrm>
            <a:off x="4489265" y="4005064"/>
            <a:ext cx="370767"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13" name="Straight Arrow Connector 35"/>
          <p:cNvCxnSpPr/>
          <p:nvPr/>
        </p:nvCxnSpPr>
        <p:spPr>
          <a:xfrm>
            <a:off x="4499992" y="4941168"/>
            <a:ext cx="370767"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396514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solidFill>
                  <a:schemeClr val="tx1"/>
                </a:solidFill>
              </a:rPr>
              <a:t>Synchromodality</a:t>
            </a:r>
            <a:endParaRPr lang="en-GB" b="1" dirty="0">
              <a:solidFill>
                <a:schemeClr val="tx1"/>
              </a:solidFill>
            </a:endParaRPr>
          </a:p>
        </p:txBody>
      </p:sp>
      <p:sp>
        <p:nvSpPr>
          <p:cNvPr id="5" name="Inhaltsplatzhalter 4"/>
          <p:cNvSpPr>
            <a:spLocks noGrp="1"/>
          </p:cNvSpPr>
          <p:nvPr>
            <p:ph idx="1"/>
          </p:nvPr>
        </p:nvSpPr>
        <p:spPr>
          <a:xfrm>
            <a:off x="457199" y="1700808"/>
            <a:ext cx="8507289" cy="2176565"/>
          </a:xfrm>
        </p:spPr>
        <p:txBody>
          <a:bodyPr>
            <a:noAutofit/>
          </a:bodyPr>
          <a:lstStyle/>
          <a:p>
            <a:pPr marL="285750" indent="-285750"/>
            <a:r>
              <a:rPr lang="en-GB" sz="1800" b="1" dirty="0" smtClean="0"/>
              <a:t>Objective: </a:t>
            </a:r>
            <a:r>
              <a:rPr lang="en-GB" sz="1800" dirty="0" smtClean="0"/>
              <a:t>A flexible and cooperative transport network using the different means of transport available</a:t>
            </a:r>
          </a:p>
          <a:p>
            <a:pPr marL="285750" indent="-285750"/>
            <a:r>
              <a:rPr lang="en-GB" sz="1800" dirty="0" smtClean="0"/>
              <a:t>The customer can define basic requirements such as transport costs and delivery time</a:t>
            </a:r>
          </a:p>
          <a:p>
            <a:pPr marL="285750" indent="-285750"/>
            <a:r>
              <a:rPr lang="en-GB" sz="1800" dirty="0" smtClean="0"/>
              <a:t>Means of transport are defined by the transport company </a:t>
            </a:r>
            <a:r>
              <a:rPr lang="en-GB" sz="1800" dirty="0" smtClean="0">
                <a:sym typeface="Wingdings" panose="05000000000000000000" pitchFamily="2" charset="2"/>
              </a:rPr>
              <a:t></a:t>
            </a:r>
            <a:r>
              <a:rPr lang="en-GB" sz="1800" b="1" dirty="0" smtClean="0"/>
              <a:t> Bundling effects</a:t>
            </a:r>
            <a:endParaRPr lang="en-GB" sz="1800" b="1" dirty="0" smtClean="0"/>
          </a:p>
        </p:txBody>
      </p:sp>
      <p:grpSp>
        <p:nvGrpSpPr>
          <p:cNvPr id="8" name="Gruppieren 4"/>
          <p:cNvGrpSpPr>
            <a:grpSpLocks noChangeAspect="1"/>
          </p:cNvGrpSpPr>
          <p:nvPr/>
        </p:nvGrpSpPr>
        <p:grpSpPr>
          <a:xfrm>
            <a:off x="5010380" y="3263466"/>
            <a:ext cx="3842809" cy="2967983"/>
            <a:chOff x="3322864" y="1924217"/>
            <a:chExt cx="5323116" cy="3819822"/>
          </a:xfrm>
        </p:grpSpPr>
        <p:pic>
          <p:nvPicPr>
            <p:cNvPr id="9" name="Picture 4" descr="http://www.negenborn.net/rudy/images/2015-iccl-synchromodal-inland-container-transport.jpg"/>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1410" t="1536" r="2895" b="4582"/>
            <a:stretch/>
          </p:blipFill>
          <p:spPr bwMode="auto">
            <a:xfrm>
              <a:off x="3322864" y="2037453"/>
              <a:ext cx="5323116" cy="37065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negenborn.net/rudy/images/2015-iccl-synchromodal-inland-container-transport.jpg"/>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1410" t="85809" r="67132" b="4581"/>
            <a:stretch/>
          </p:blipFill>
          <p:spPr bwMode="auto">
            <a:xfrm>
              <a:off x="3388180" y="1924217"/>
              <a:ext cx="1575707" cy="3794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eck 15"/>
          <p:cNvSpPr/>
          <p:nvPr/>
        </p:nvSpPr>
        <p:spPr>
          <a:xfrm>
            <a:off x="5057532" y="6231449"/>
            <a:ext cx="2961119" cy="230832"/>
          </a:xfrm>
          <a:prstGeom prst="rect">
            <a:avLst/>
          </a:prstGeom>
        </p:spPr>
        <p:txBody>
          <a:bodyPr wrap="square">
            <a:spAutoFit/>
          </a:bodyPr>
          <a:lstStyle/>
          <a:p>
            <a:r>
              <a:rPr lang="de-AT" sz="900" dirty="0" smtClean="0"/>
              <a:t>Bildquelle: Rudy Negenborn, Delft University </a:t>
            </a:r>
            <a:r>
              <a:rPr lang="de-AT" sz="900" dirty="0" err="1" smtClean="0"/>
              <a:t>of</a:t>
            </a:r>
            <a:r>
              <a:rPr lang="de-AT" sz="900" dirty="0" smtClean="0"/>
              <a:t> Technology</a:t>
            </a:r>
            <a:endParaRPr lang="de-AT" sz="900" dirty="0"/>
          </a:p>
        </p:txBody>
      </p:sp>
      <p:sp>
        <p:nvSpPr>
          <p:cNvPr id="12" name="Inhaltsplatzhalter 4"/>
          <p:cNvSpPr txBox="1">
            <a:spLocks/>
          </p:cNvSpPr>
          <p:nvPr/>
        </p:nvSpPr>
        <p:spPr>
          <a:xfrm>
            <a:off x="433625" y="3284984"/>
            <a:ext cx="4498416" cy="2802449"/>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r>
              <a:rPr lang="en-GB" sz="1800" dirty="0" smtClean="0"/>
              <a:t>Bundling effects ensure a more </a:t>
            </a:r>
            <a:r>
              <a:rPr lang="en-GB" sz="1800" b="1" dirty="0" smtClean="0"/>
              <a:t>efficient use</a:t>
            </a:r>
            <a:r>
              <a:rPr lang="en-GB" sz="1800" dirty="0" smtClean="0"/>
              <a:t> of transport capacities and an increasing use of rail and inland waterway transport.</a:t>
            </a:r>
          </a:p>
          <a:p>
            <a:pPr marL="285750" indent="-285750"/>
            <a:r>
              <a:rPr lang="en-GB" sz="1800" dirty="0" smtClean="0"/>
              <a:t>Prerequisite for success: close </a:t>
            </a:r>
            <a:r>
              <a:rPr lang="en-GB" sz="1800" b="1" dirty="0" smtClean="0"/>
              <a:t>cooperation between all players</a:t>
            </a:r>
            <a:r>
              <a:rPr lang="en-GB" sz="1800" dirty="0" smtClean="0"/>
              <a:t> along the supply chain</a:t>
            </a:r>
          </a:p>
          <a:p>
            <a:pPr marL="285750" indent="-285750"/>
            <a:r>
              <a:rPr lang="en-GB" sz="1800" dirty="0" smtClean="0"/>
              <a:t>Integration of visionary modes of transport supports </a:t>
            </a:r>
            <a:r>
              <a:rPr lang="en-GB" sz="1800" dirty="0" err="1" smtClean="0"/>
              <a:t>synchromodal</a:t>
            </a:r>
            <a:r>
              <a:rPr lang="en-GB" sz="1800" dirty="0" smtClean="0"/>
              <a:t> systems</a:t>
            </a:r>
            <a:endParaRPr lang="en-GB" sz="1800" dirty="0"/>
          </a:p>
        </p:txBody>
      </p:sp>
    </p:spTree>
    <p:extLst>
      <p:ext uri="{BB962C8B-B14F-4D97-AF65-F5344CB8AC3E}">
        <p14:creationId xmlns:p14="http://schemas.microsoft.com/office/powerpoint/2010/main" val="2271996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626968" cy="990600"/>
          </a:xfrm>
        </p:spPr>
        <p:txBody>
          <a:bodyPr>
            <a:normAutofit/>
          </a:bodyPr>
          <a:lstStyle/>
          <a:p>
            <a:r>
              <a:rPr lang="de-DE" b="1" dirty="0" smtClean="0">
                <a:solidFill>
                  <a:schemeClr val="tx1"/>
                </a:solidFill>
              </a:rPr>
              <a:t>Vision </a:t>
            </a:r>
            <a:r>
              <a:rPr lang="de-DE" b="1" dirty="0" err="1" smtClean="0">
                <a:solidFill>
                  <a:schemeClr val="tx1"/>
                </a:solidFill>
              </a:rPr>
              <a:t>by</a:t>
            </a:r>
            <a:r>
              <a:rPr lang="de-DE" b="1" dirty="0" smtClean="0">
                <a:solidFill>
                  <a:schemeClr val="tx1"/>
                </a:solidFill>
              </a:rPr>
              <a:t> 2030: The </a:t>
            </a:r>
            <a:r>
              <a:rPr lang="de-DE" b="1" dirty="0" err="1" smtClean="0">
                <a:solidFill>
                  <a:schemeClr val="tx1"/>
                </a:solidFill>
              </a:rPr>
              <a:t>Physical</a:t>
            </a:r>
            <a:r>
              <a:rPr lang="de-DE" b="1" dirty="0" smtClean="0">
                <a:solidFill>
                  <a:schemeClr val="tx1"/>
                </a:solidFill>
              </a:rPr>
              <a:t> Internet</a:t>
            </a:r>
            <a:endParaRPr lang="de-AT" dirty="0">
              <a:solidFill>
                <a:schemeClr val="tx1"/>
              </a:solidFill>
            </a:endParaRPr>
          </a:p>
        </p:txBody>
      </p:sp>
      <p:sp>
        <p:nvSpPr>
          <p:cNvPr id="3" name="Inhaltsplatzhalter 2"/>
          <p:cNvSpPr>
            <a:spLocks noGrp="1"/>
          </p:cNvSpPr>
          <p:nvPr>
            <p:ph idx="1"/>
          </p:nvPr>
        </p:nvSpPr>
        <p:spPr>
          <a:xfrm>
            <a:off x="457200" y="1700808"/>
            <a:ext cx="3984836" cy="4776192"/>
          </a:xfrm>
        </p:spPr>
        <p:txBody>
          <a:bodyPr>
            <a:normAutofit/>
          </a:bodyPr>
          <a:lstStyle/>
          <a:p>
            <a:pPr>
              <a:spcBef>
                <a:spcPts val="0"/>
              </a:spcBef>
              <a:spcAft>
                <a:spcPts val="600"/>
              </a:spcAft>
            </a:pPr>
            <a:r>
              <a:rPr lang="en-US" sz="1800" dirty="0">
                <a:solidFill>
                  <a:schemeClr val="tx1"/>
                </a:solidFill>
              </a:rPr>
              <a:t>Shipment of products via the Internet - on the same basis as information flows</a:t>
            </a:r>
            <a:r>
              <a:rPr lang="en-US" sz="1800" dirty="0" smtClean="0">
                <a:solidFill>
                  <a:schemeClr val="tx1"/>
                </a:solidFill>
              </a:rPr>
              <a:t>!</a:t>
            </a:r>
          </a:p>
          <a:p>
            <a:pPr>
              <a:spcBef>
                <a:spcPts val="0"/>
              </a:spcBef>
              <a:spcAft>
                <a:spcPts val="600"/>
              </a:spcAft>
            </a:pPr>
            <a:r>
              <a:rPr lang="en-US" sz="1800" dirty="0" smtClean="0">
                <a:solidFill>
                  <a:schemeClr val="tx1"/>
                </a:solidFill>
              </a:rPr>
              <a:t>Open</a:t>
            </a:r>
            <a:r>
              <a:rPr lang="en-US" sz="1800" dirty="0">
                <a:solidFill>
                  <a:schemeClr val="tx1"/>
                </a:solidFill>
              </a:rPr>
              <a:t>, connected </a:t>
            </a:r>
            <a:r>
              <a:rPr lang="en-US" sz="1800" dirty="0" smtClean="0">
                <a:solidFill>
                  <a:schemeClr val="tx1"/>
                </a:solidFill>
              </a:rPr>
              <a:t>network</a:t>
            </a:r>
          </a:p>
          <a:p>
            <a:pPr>
              <a:spcBef>
                <a:spcPts val="0"/>
              </a:spcBef>
              <a:spcAft>
                <a:spcPts val="600"/>
              </a:spcAft>
            </a:pPr>
            <a:r>
              <a:rPr lang="en-US" sz="1800" dirty="0" smtClean="0">
                <a:solidFill>
                  <a:schemeClr val="tx1"/>
                </a:solidFill>
              </a:rPr>
              <a:t>Basis</a:t>
            </a:r>
            <a:r>
              <a:rPr lang="en-US" sz="1800" dirty="0">
                <a:solidFill>
                  <a:schemeClr val="tx1"/>
                </a:solidFill>
              </a:rPr>
              <a:t>: Network of </a:t>
            </a:r>
            <a:r>
              <a:rPr lang="en-US" sz="1800" dirty="0" smtClean="0">
                <a:solidFill>
                  <a:schemeClr val="tx1"/>
                </a:solidFill>
              </a:rPr>
              <a:t>Hubs</a:t>
            </a:r>
          </a:p>
          <a:p>
            <a:pPr>
              <a:spcBef>
                <a:spcPts val="0"/>
              </a:spcBef>
              <a:spcAft>
                <a:spcPts val="600"/>
              </a:spcAft>
            </a:pPr>
            <a:r>
              <a:rPr lang="en-US" sz="1800" dirty="0">
                <a:solidFill>
                  <a:schemeClr val="tx1"/>
                </a:solidFill>
              </a:rPr>
              <a:t>B</a:t>
            </a:r>
            <a:r>
              <a:rPr lang="en-US" sz="1800" dirty="0" smtClean="0">
                <a:solidFill>
                  <a:schemeClr val="tx1"/>
                </a:solidFill>
              </a:rPr>
              <a:t>ased on</a:t>
            </a:r>
          </a:p>
          <a:p>
            <a:pPr lvl="1">
              <a:spcBef>
                <a:spcPts val="0"/>
              </a:spcBef>
              <a:spcAft>
                <a:spcPts val="600"/>
              </a:spcAft>
              <a:buFont typeface="Symbol" panose="05050102010706020507" pitchFamily="18" charset="2"/>
              <a:buChar char="-"/>
            </a:pPr>
            <a:r>
              <a:rPr lang="en-US" sz="1600" dirty="0">
                <a:solidFill>
                  <a:schemeClr val="tx1"/>
                </a:solidFill>
              </a:rPr>
              <a:t>P</a:t>
            </a:r>
            <a:r>
              <a:rPr lang="en-US" sz="1600" dirty="0" smtClean="0">
                <a:solidFill>
                  <a:schemeClr val="tx1"/>
                </a:solidFill>
              </a:rPr>
              <a:t>hysical</a:t>
            </a:r>
            <a:r>
              <a:rPr lang="en-US" sz="1600" dirty="0">
                <a:solidFill>
                  <a:schemeClr val="tx1"/>
                </a:solidFill>
              </a:rPr>
              <a:t>, digital and operational </a:t>
            </a:r>
            <a:r>
              <a:rPr lang="en-US" sz="1600" dirty="0" smtClean="0">
                <a:solidFill>
                  <a:schemeClr val="tx1"/>
                </a:solidFill>
              </a:rPr>
              <a:t>interconnection</a:t>
            </a:r>
          </a:p>
          <a:p>
            <a:pPr lvl="1">
              <a:spcBef>
                <a:spcPts val="0"/>
              </a:spcBef>
              <a:spcAft>
                <a:spcPts val="600"/>
              </a:spcAft>
              <a:buFont typeface="Symbol" panose="05050102010706020507" pitchFamily="18" charset="2"/>
              <a:buChar char="-"/>
            </a:pPr>
            <a:r>
              <a:rPr lang="en-US" sz="1600" dirty="0" smtClean="0">
                <a:solidFill>
                  <a:schemeClr val="tx1"/>
                </a:solidFill>
              </a:rPr>
              <a:t>Basics </a:t>
            </a:r>
            <a:r>
              <a:rPr lang="en-US" sz="1600" dirty="0">
                <a:solidFill>
                  <a:schemeClr val="tx1"/>
                </a:solidFill>
              </a:rPr>
              <a:t>of the digital </a:t>
            </a:r>
            <a:r>
              <a:rPr lang="en-US" sz="1600" dirty="0" smtClean="0">
                <a:solidFill>
                  <a:schemeClr val="tx1"/>
                </a:solidFill>
              </a:rPr>
              <a:t>Internet</a:t>
            </a:r>
          </a:p>
          <a:p>
            <a:pPr>
              <a:spcBef>
                <a:spcPts val="0"/>
              </a:spcBef>
              <a:spcAft>
                <a:spcPts val="600"/>
              </a:spcAft>
            </a:pPr>
            <a:r>
              <a:rPr lang="en-US" sz="1800" dirty="0" smtClean="0">
                <a:solidFill>
                  <a:schemeClr val="tx1"/>
                </a:solidFill>
              </a:rPr>
              <a:t>Example</a:t>
            </a:r>
            <a:r>
              <a:rPr lang="en-US" sz="1800" dirty="0">
                <a:solidFill>
                  <a:schemeClr val="tx1"/>
                </a:solidFill>
              </a:rPr>
              <a:t>: based on data, a container searches for its own route </a:t>
            </a:r>
            <a:r>
              <a:rPr lang="en-US" sz="1800" dirty="0" smtClean="0">
                <a:solidFill>
                  <a:schemeClr val="tx1"/>
                </a:solidFill>
                <a:sym typeface="Wingdings" panose="05000000000000000000" pitchFamily="2" charset="2"/>
              </a:rPr>
              <a:t> </a:t>
            </a:r>
            <a:r>
              <a:rPr lang="en-US" sz="1800" dirty="0" smtClean="0">
                <a:solidFill>
                  <a:schemeClr val="tx1"/>
                </a:solidFill>
              </a:rPr>
              <a:t>Algorithms </a:t>
            </a:r>
            <a:r>
              <a:rPr lang="en-US" sz="1800" dirty="0">
                <a:solidFill>
                  <a:schemeClr val="tx1"/>
                </a:solidFill>
              </a:rPr>
              <a:t>calculate the ideal route </a:t>
            </a:r>
            <a:r>
              <a:rPr lang="en-US" sz="1800" dirty="0" smtClean="0">
                <a:solidFill>
                  <a:schemeClr val="tx1"/>
                </a:solidFill>
              </a:rPr>
              <a:t>themselves</a:t>
            </a:r>
          </a:p>
          <a:p>
            <a:pPr lvl="1">
              <a:spcBef>
                <a:spcPts val="0"/>
              </a:spcBef>
              <a:spcAft>
                <a:spcPts val="600"/>
              </a:spcAft>
              <a:buFont typeface="Symbol" panose="05050102010706020507" pitchFamily="18" charset="2"/>
              <a:buChar char="-"/>
            </a:pPr>
            <a:r>
              <a:rPr lang="en-US" sz="1600" dirty="0" smtClean="0">
                <a:solidFill>
                  <a:schemeClr val="tx1"/>
                </a:solidFill>
              </a:rPr>
              <a:t>Inland </a:t>
            </a:r>
            <a:r>
              <a:rPr lang="en-US" sz="1600" dirty="0">
                <a:solidFill>
                  <a:schemeClr val="tx1"/>
                </a:solidFill>
              </a:rPr>
              <a:t>navigation vessel and train preferred </a:t>
            </a:r>
            <a:r>
              <a:rPr lang="en-US" sz="1600" dirty="0" smtClean="0">
                <a:solidFill>
                  <a:schemeClr val="tx1"/>
                </a:solidFill>
                <a:sym typeface="Wingdings" panose="05000000000000000000" pitchFamily="2" charset="2"/>
              </a:rPr>
              <a:t> </a:t>
            </a:r>
            <a:r>
              <a:rPr lang="en-US" sz="1600" dirty="0" smtClean="0">
                <a:solidFill>
                  <a:schemeClr val="tx1"/>
                </a:solidFill>
              </a:rPr>
              <a:t>environmentally </a:t>
            </a:r>
            <a:r>
              <a:rPr lang="en-US" sz="1600" dirty="0">
                <a:solidFill>
                  <a:schemeClr val="tx1"/>
                </a:solidFill>
              </a:rPr>
              <a:t>friendly</a:t>
            </a:r>
            <a:endParaRPr lang="de-AT" sz="1600" dirty="0">
              <a:solidFill>
                <a:schemeClr val="tx1"/>
              </a:solidFill>
            </a:endParaRPr>
          </a:p>
          <a:p>
            <a:pPr>
              <a:buClr>
                <a:srgbClr val="189BC4"/>
              </a:buClr>
            </a:pPr>
            <a:endParaRPr lang="de-AT" sz="1600" dirty="0">
              <a:solidFill>
                <a:schemeClr val="tx1"/>
              </a:solidFill>
            </a:endParaRPr>
          </a:p>
          <a:p>
            <a:endParaRPr lang="de-AT" sz="1600" dirty="0" smtClean="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grpSp>
        <p:nvGrpSpPr>
          <p:cNvPr id="7" name="Group 54"/>
          <p:cNvGrpSpPr>
            <a:grpSpLocks noChangeAspect="1"/>
          </p:cNvGrpSpPr>
          <p:nvPr/>
        </p:nvGrpSpPr>
        <p:grpSpPr>
          <a:xfrm>
            <a:off x="4046668" y="2204864"/>
            <a:ext cx="5097332" cy="2808312"/>
            <a:chOff x="24448" y="1897387"/>
            <a:chExt cx="8473155" cy="4668165"/>
          </a:xfrm>
        </p:grpSpPr>
        <p:grpSp>
          <p:nvGrpSpPr>
            <p:cNvPr id="9" name="Group 51"/>
            <p:cNvGrpSpPr/>
            <p:nvPr/>
          </p:nvGrpSpPr>
          <p:grpSpPr>
            <a:xfrm>
              <a:off x="2339600" y="5551760"/>
              <a:ext cx="4329256" cy="1013792"/>
              <a:chOff x="2339600" y="5442272"/>
              <a:chExt cx="4329256" cy="1013792"/>
            </a:xfrm>
          </p:grpSpPr>
          <p:sp>
            <p:nvSpPr>
              <p:cNvPr id="29" name="Rectangle 23"/>
              <p:cNvSpPr/>
              <p:nvPr/>
            </p:nvSpPr>
            <p:spPr>
              <a:xfrm>
                <a:off x="2339600" y="5527679"/>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smtClean="0">
                    <a:solidFill>
                      <a:schemeClr val="tx1"/>
                    </a:solidFill>
                  </a:rPr>
                  <a:t>HUB</a:t>
                </a:r>
                <a:endParaRPr lang="en-US" sz="700" dirty="0">
                  <a:solidFill>
                    <a:schemeClr val="tx1"/>
                  </a:solidFill>
                </a:endParaRPr>
              </a:p>
            </p:txBody>
          </p:sp>
          <p:sp>
            <p:nvSpPr>
              <p:cNvPr id="30" name="Rectangle 41"/>
              <p:cNvSpPr/>
              <p:nvPr/>
            </p:nvSpPr>
            <p:spPr>
              <a:xfrm>
                <a:off x="3239459" y="6024016"/>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sp>
            <p:nvSpPr>
              <p:cNvPr id="31" name="Rectangle 42"/>
              <p:cNvSpPr/>
              <p:nvPr/>
            </p:nvSpPr>
            <p:spPr>
              <a:xfrm>
                <a:off x="3811073" y="5442272"/>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sp>
            <p:nvSpPr>
              <p:cNvPr id="32" name="Rectangle 43"/>
              <p:cNvSpPr/>
              <p:nvPr/>
            </p:nvSpPr>
            <p:spPr>
              <a:xfrm>
                <a:off x="4644008" y="5909592"/>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cxnSp>
            <p:nvCxnSpPr>
              <p:cNvPr id="33" name="Straight Arrow Connector 39"/>
              <p:cNvCxnSpPr>
                <a:endCxn id="30" idx="1"/>
              </p:cNvCxnSpPr>
              <p:nvPr/>
            </p:nvCxnSpPr>
            <p:spPr>
              <a:xfrm>
                <a:off x="2653724" y="5954736"/>
                <a:ext cx="585735" cy="2853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44"/>
              <p:cNvCxnSpPr>
                <a:stCxn id="30" idx="0"/>
                <a:endCxn id="31" idx="1"/>
              </p:cNvCxnSpPr>
              <p:nvPr/>
            </p:nvCxnSpPr>
            <p:spPr>
              <a:xfrm flipV="1">
                <a:off x="3546485" y="5658296"/>
                <a:ext cx="264588" cy="3657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46"/>
              <p:cNvCxnSpPr>
                <a:stCxn id="31" idx="3"/>
                <a:endCxn id="32" idx="0"/>
              </p:cNvCxnSpPr>
              <p:nvPr/>
            </p:nvCxnSpPr>
            <p:spPr>
              <a:xfrm>
                <a:off x="4425125" y="5658296"/>
                <a:ext cx="525909" cy="2512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47"/>
              <p:cNvSpPr/>
              <p:nvPr/>
            </p:nvSpPr>
            <p:spPr>
              <a:xfrm>
                <a:off x="5796136" y="5919712"/>
                <a:ext cx="872720" cy="501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b="1" dirty="0" smtClean="0">
                    <a:solidFill>
                      <a:schemeClr val="tx1"/>
                    </a:solidFill>
                  </a:rPr>
                  <a:t>Customer</a:t>
                </a:r>
                <a:endParaRPr lang="en-US" sz="600" b="1" dirty="0">
                  <a:solidFill>
                    <a:schemeClr val="tx1"/>
                  </a:solidFill>
                </a:endParaRPr>
              </a:p>
            </p:txBody>
          </p:sp>
          <p:sp>
            <p:nvSpPr>
              <p:cNvPr id="37" name="Isosceles Triangle 48"/>
              <p:cNvSpPr/>
              <p:nvPr/>
            </p:nvSpPr>
            <p:spPr>
              <a:xfrm>
                <a:off x="5796136" y="5591968"/>
                <a:ext cx="872720" cy="31762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50"/>
              <p:cNvCxnSpPr>
                <a:stCxn id="32" idx="3"/>
                <a:endCxn id="36" idx="1"/>
              </p:cNvCxnSpPr>
              <p:nvPr/>
            </p:nvCxnSpPr>
            <p:spPr>
              <a:xfrm>
                <a:off x="5258060" y="6125616"/>
                <a:ext cx="538076" cy="447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53"/>
            <p:cNvGrpSpPr/>
            <p:nvPr/>
          </p:nvGrpSpPr>
          <p:grpSpPr>
            <a:xfrm>
              <a:off x="24448" y="1897387"/>
              <a:ext cx="8473155" cy="3340016"/>
              <a:chOff x="24448" y="1897387"/>
              <a:chExt cx="8473155" cy="3340016"/>
            </a:xfrm>
          </p:grpSpPr>
          <p:grpSp>
            <p:nvGrpSpPr>
              <p:cNvPr id="11" name="Group 22"/>
              <p:cNvGrpSpPr/>
              <p:nvPr/>
            </p:nvGrpSpPr>
            <p:grpSpPr>
              <a:xfrm>
                <a:off x="24448" y="1897387"/>
                <a:ext cx="8473155" cy="3340016"/>
                <a:chOff x="156297" y="2308167"/>
                <a:chExt cx="8473155" cy="3340016"/>
              </a:xfrm>
            </p:grpSpPr>
            <p:sp>
              <p:nvSpPr>
                <p:cNvPr id="13" name="Letter"/>
                <p:cNvSpPr>
                  <a:spLocks noEditPoints="1" noChangeArrowheads="1"/>
                </p:cNvSpPr>
                <p:nvPr/>
              </p:nvSpPr>
              <p:spPr bwMode="auto">
                <a:xfrm>
                  <a:off x="1643025" y="2674880"/>
                  <a:ext cx="833350" cy="387647"/>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5304 w 21600"/>
                    <a:gd name="T17" fmla="*/ 9216 h 21600"/>
                    <a:gd name="T18" fmla="*/ 17504 w 21600"/>
                    <a:gd name="T19" fmla="*/ 1837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dirty="0"/>
                </a:p>
              </p:txBody>
            </p:sp>
            <p:pic>
              <p:nvPicPr>
                <p:cNvPr id="14" name="Picture 4" descr="C:\Program Files (x86)\Microsoft Office\MEDIA\CAGCAT10\j0292020.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361" y="3348969"/>
                  <a:ext cx="1095306" cy="10394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Program Files (x86)\Microsoft Office\MEDIA\CAGCAT10\j0195384.wm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2350" b="32712"/>
                <a:stretch/>
              </p:blipFill>
              <p:spPr bwMode="auto">
                <a:xfrm>
                  <a:off x="7255142" y="3345157"/>
                  <a:ext cx="1149965" cy="101730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7"/>
                <p:cNvSpPr/>
                <p:nvPr/>
              </p:nvSpPr>
              <p:spPr>
                <a:xfrm>
                  <a:off x="2885098" y="2308167"/>
                  <a:ext cx="3240360" cy="856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t>Internet</a:t>
                  </a:r>
                  <a:endParaRPr lang="en-US" b="1" dirty="0"/>
                </a:p>
              </p:txBody>
            </p:sp>
            <p:sp>
              <p:nvSpPr>
                <p:cNvPr id="17" name="Letter"/>
                <p:cNvSpPr>
                  <a:spLocks noEditPoints="1" noChangeArrowheads="1"/>
                </p:cNvSpPr>
                <p:nvPr/>
              </p:nvSpPr>
              <p:spPr bwMode="auto">
                <a:xfrm>
                  <a:off x="6315264" y="2674880"/>
                  <a:ext cx="833350" cy="30856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5304 w 21600"/>
                    <a:gd name="T17" fmla="*/ 9216 h 21600"/>
                    <a:gd name="T18" fmla="*/ 17504 w 21600"/>
                    <a:gd name="T19" fmla="*/ 1837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dirty="0"/>
                </a:p>
              </p:txBody>
            </p:sp>
            <p:sp>
              <p:nvSpPr>
                <p:cNvPr id="18" name="TextBox 10"/>
                <p:cNvSpPr txBox="1"/>
                <p:nvPr/>
              </p:nvSpPr>
              <p:spPr>
                <a:xfrm>
                  <a:off x="156297" y="4318755"/>
                  <a:ext cx="1471730" cy="460446"/>
                </a:xfrm>
                <a:prstGeom prst="rect">
                  <a:avLst/>
                </a:prstGeom>
                <a:noFill/>
              </p:spPr>
              <p:txBody>
                <a:bodyPr wrap="square" rtlCol="0">
                  <a:spAutoFit/>
                </a:bodyPr>
                <a:lstStyle/>
                <a:p>
                  <a:r>
                    <a:rPr lang="en-US" sz="1200" b="1" dirty="0" smtClean="0"/>
                    <a:t>Consignor</a:t>
                  </a:r>
                  <a:r>
                    <a:rPr lang="de-DE" sz="1200" b="1" dirty="0" smtClean="0"/>
                    <a:t> </a:t>
                  </a:r>
                  <a:endParaRPr lang="en-US" sz="1200" b="1" dirty="0"/>
                </a:p>
              </p:txBody>
            </p:sp>
            <p:sp>
              <p:nvSpPr>
                <p:cNvPr id="19" name="TextBox 14"/>
                <p:cNvSpPr txBox="1"/>
                <p:nvPr/>
              </p:nvSpPr>
              <p:spPr>
                <a:xfrm>
                  <a:off x="7114407" y="4318755"/>
                  <a:ext cx="1515045" cy="460446"/>
                </a:xfrm>
                <a:prstGeom prst="rect">
                  <a:avLst/>
                </a:prstGeom>
                <a:noFill/>
              </p:spPr>
              <p:txBody>
                <a:bodyPr wrap="square" rtlCol="0">
                  <a:spAutoFit/>
                </a:bodyPr>
                <a:lstStyle/>
                <a:p>
                  <a:r>
                    <a:rPr lang="en-US" sz="1200" b="1" dirty="0" smtClean="0"/>
                    <a:t>Consignee</a:t>
                  </a:r>
                  <a:endParaRPr lang="en-US" sz="1200" b="1" dirty="0"/>
                </a:p>
              </p:txBody>
            </p:sp>
            <p:sp>
              <p:nvSpPr>
                <p:cNvPr id="20" name="Right Arrow 13"/>
                <p:cNvSpPr/>
                <p:nvPr/>
              </p:nvSpPr>
              <p:spPr>
                <a:xfrm>
                  <a:off x="2771800" y="270887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18"/>
                <p:cNvSpPr/>
                <p:nvPr/>
              </p:nvSpPr>
              <p:spPr>
                <a:xfrm>
                  <a:off x="5238960" y="272464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8"/>
                <p:cNvSpPr/>
                <p:nvPr/>
              </p:nvSpPr>
              <p:spPr>
                <a:xfrm>
                  <a:off x="2893978" y="4791820"/>
                  <a:ext cx="3240360" cy="856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Physical</a:t>
                  </a:r>
                  <a:r>
                    <a:rPr lang="de-DE" sz="1600" b="1" dirty="0" smtClean="0"/>
                    <a:t> </a:t>
                  </a:r>
                  <a:br>
                    <a:rPr lang="de-DE" sz="1600" b="1" dirty="0" smtClean="0"/>
                  </a:br>
                  <a:r>
                    <a:rPr lang="de-DE" sz="1600" b="1" dirty="0" smtClean="0"/>
                    <a:t>Internet</a:t>
                  </a:r>
                  <a:endParaRPr lang="en-US" sz="1200" b="1" dirty="0"/>
                </a:p>
              </p:txBody>
            </p:sp>
            <p:sp>
              <p:nvSpPr>
                <p:cNvPr id="23" name="Right Arrow 29"/>
                <p:cNvSpPr/>
                <p:nvPr/>
              </p:nvSpPr>
              <p:spPr>
                <a:xfrm>
                  <a:off x="2771800" y="515154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30"/>
                <p:cNvSpPr/>
                <p:nvPr/>
              </p:nvSpPr>
              <p:spPr>
                <a:xfrm>
                  <a:off x="5270242" y="5217374"/>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Arrow 34"/>
                <p:cNvSpPr/>
                <p:nvPr/>
              </p:nvSpPr>
              <p:spPr>
                <a:xfrm rot="19612936">
                  <a:off x="910652" y="2950828"/>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35"/>
                <p:cNvSpPr/>
                <p:nvPr/>
              </p:nvSpPr>
              <p:spPr>
                <a:xfrm rot="2127473">
                  <a:off x="7405946" y="2852339"/>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36"/>
                <p:cNvSpPr/>
                <p:nvPr/>
              </p:nvSpPr>
              <p:spPr>
                <a:xfrm rot="2479910">
                  <a:off x="863177" y="5049702"/>
                  <a:ext cx="513622" cy="22956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37"/>
                <p:cNvSpPr/>
                <p:nvPr/>
              </p:nvSpPr>
              <p:spPr>
                <a:xfrm rot="19017156">
                  <a:off x="7405945" y="4950096"/>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52"/>
              <p:cNvSpPr txBox="1"/>
              <p:nvPr/>
            </p:nvSpPr>
            <p:spPr>
              <a:xfrm>
                <a:off x="2577694" y="3092367"/>
                <a:ext cx="3744417" cy="1074375"/>
              </a:xfrm>
              <a:prstGeom prst="rect">
                <a:avLst/>
              </a:prstGeom>
              <a:noFill/>
            </p:spPr>
            <p:txBody>
              <a:bodyPr wrap="square" rtlCol="0">
                <a:spAutoFit/>
              </a:bodyPr>
              <a:lstStyle/>
              <a:p>
                <a:pPr algn="ctr"/>
                <a:r>
                  <a:rPr lang="en-US" sz="1200" b="1" dirty="0">
                    <a:solidFill>
                      <a:schemeClr val="accent1"/>
                    </a:solidFill>
                  </a:rPr>
                  <a:t>Shipping of products via the Internet - on the same basis as information flows!</a:t>
                </a:r>
                <a:endParaRPr lang="de-AT" sz="1200" b="1" dirty="0">
                  <a:solidFill>
                    <a:schemeClr val="accent1"/>
                  </a:solidFill>
                </a:endParaRPr>
              </a:p>
            </p:txBody>
          </p:sp>
        </p:grpSp>
      </p:grpSp>
      <p:sp>
        <p:nvSpPr>
          <p:cNvPr id="39" name="Textfeld 38"/>
          <p:cNvSpPr txBox="1"/>
          <p:nvPr/>
        </p:nvSpPr>
        <p:spPr>
          <a:xfrm>
            <a:off x="5834862" y="5299171"/>
            <a:ext cx="1656184" cy="230832"/>
          </a:xfrm>
          <a:prstGeom prst="rect">
            <a:avLst/>
          </a:prstGeom>
          <a:noFill/>
        </p:spPr>
        <p:txBody>
          <a:bodyPr wrap="square" rtlCol="0">
            <a:spAutoFit/>
          </a:bodyPr>
          <a:lstStyle/>
          <a:p>
            <a:pPr algn="ctr"/>
            <a:r>
              <a:rPr lang="de-AT" sz="900" dirty="0"/>
              <a:t>Bildquelle: </a:t>
            </a:r>
            <a:r>
              <a:rPr lang="de-AT" sz="900" dirty="0" err="1" smtClean="0"/>
              <a:t>Own</a:t>
            </a:r>
            <a:r>
              <a:rPr lang="de-AT" sz="900" dirty="0" smtClean="0"/>
              <a:t> </a:t>
            </a:r>
            <a:r>
              <a:rPr lang="de-AT" sz="900" dirty="0" err="1" smtClean="0"/>
              <a:t>ifigure</a:t>
            </a:r>
            <a:endParaRPr lang="de-AT" sz="900" baseline="30000" dirty="0"/>
          </a:p>
        </p:txBody>
      </p:sp>
    </p:spTree>
    <p:extLst>
      <p:ext uri="{BB962C8B-B14F-4D97-AF65-F5344CB8AC3E}">
        <p14:creationId xmlns:p14="http://schemas.microsoft.com/office/powerpoint/2010/main" val="3442650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338936" cy="990600"/>
          </a:xfrm>
        </p:spPr>
        <p:txBody>
          <a:bodyPr>
            <a:normAutofit/>
          </a:bodyPr>
          <a:lstStyle/>
          <a:p>
            <a:r>
              <a:rPr lang="de-DE" b="1" dirty="0" smtClean="0">
                <a:solidFill>
                  <a:schemeClr val="tx1"/>
                </a:solidFill>
              </a:rPr>
              <a:t>Vision </a:t>
            </a:r>
            <a:r>
              <a:rPr lang="de-DE" b="1" dirty="0" err="1" smtClean="0">
                <a:solidFill>
                  <a:schemeClr val="tx1"/>
                </a:solidFill>
              </a:rPr>
              <a:t>by</a:t>
            </a:r>
            <a:r>
              <a:rPr lang="de-DE" b="1" dirty="0" smtClean="0">
                <a:solidFill>
                  <a:schemeClr val="tx1"/>
                </a:solidFill>
              </a:rPr>
              <a:t> 2030: The </a:t>
            </a:r>
            <a:r>
              <a:rPr lang="de-DE" b="1" dirty="0" err="1" smtClean="0">
                <a:solidFill>
                  <a:schemeClr val="tx1"/>
                </a:solidFill>
              </a:rPr>
              <a:t>Physical</a:t>
            </a:r>
            <a:r>
              <a:rPr lang="de-DE" b="1" dirty="0" smtClean="0">
                <a:solidFill>
                  <a:schemeClr val="tx1"/>
                </a:solidFill>
              </a:rPr>
              <a:t> Internet</a:t>
            </a: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3" name="4vc7XoEYUs8"/>
          <p:cNvPicPr>
            <a:picLocks noRot="1" noChangeAspect="1"/>
          </p:cNvPicPr>
          <p:nvPr>
            <a:videoFile r:link="rId1"/>
          </p:nvPr>
        </p:nvPicPr>
        <p:blipFill>
          <a:blip r:embed="rId4"/>
          <a:stretch>
            <a:fillRect/>
          </a:stretch>
        </p:blipFill>
        <p:spPr>
          <a:xfrm>
            <a:off x="668000" y="1916832"/>
            <a:ext cx="7808000" cy="4392000"/>
          </a:xfrm>
          <a:prstGeom prst="rect">
            <a:avLst/>
          </a:prstGeom>
        </p:spPr>
      </p:pic>
    </p:spTree>
    <p:extLst>
      <p:ext uri="{BB962C8B-B14F-4D97-AF65-F5344CB8AC3E}">
        <p14:creationId xmlns:p14="http://schemas.microsoft.com/office/powerpoint/2010/main" val="4170918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987008" cy="990600"/>
          </a:xfrm>
        </p:spPr>
        <p:txBody>
          <a:bodyPr>
            <a:normAutofit/>
          </a:bodyPr>
          <a:lstStyle/>
          <a:p>
            <a:r>
              <a:rPr lang="de-AT" b="1" dirty="0" err="1" smtClean="0">
                <a:solidFill>
                  <a:schemeClr val="tx1"/>
                </a:solidFill>
              </a:rPr>
              <a:t>Physical</a:t>
            </a:r>
            <a:r>
              <a:rPr lang="de-AT" b="1" dirty="0" smtClean="0">
                <a:solidFill>
                  <a:schemeClr val="tx1"/>
                </a:solidFill>
              </a:rPr>
              <a:t> Internet – </a:t>
            </a:r>
            <a:r>
              <a:rPr lang="de-AT" b="1" dirty="0" err="1" smtClean="0">
                <a:solidFill>
                  <a:schemeClr val="tx1"/>
                </a:solidFill>
              </a:rPr>
              <a:t>Many</a:t>
            </a:r>
            <a:r>
              <a:rPr lang="de-AT" b="1" dirty="0" smtClean="0">
                <a:solidFill>
                  <a:schemeClr val="tx1"/>
                </a:solidFill>
              </a:rPr>
              <a:t> open </a:t>
            </a:r>
            <a:r>
              <a:rPr lang="de-AT" b="1" dirty="0" err="1" smtClean="0">
                <a:solidFill>
                  <a:schemeClr val="tx1"/>
                </a:solidFill>
              </a:rPr>
              <a:t>questions</a:t>
            </a:r>
            <a:endParaRPr lang="de-AT" b="1" dirty="0">
              <a:solidFill>
                <a:schemeClr val="tx1"/>
              </a:solidFill>
            </a:endParaRPr>
          </a:p>
        </p:txBody>
      </p:sp>
      <p:sp>
        <p:nvSpPr>
          <p:cNvPr id="5"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6" name="Foliennummernplatzhalter 5"/>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38</a:t>
            </a:fld>
            <a:endParaRPr lang="de-AT" dirty="0">
              <a:solidFill>
                <a:prstClr val="white"/>
              </a:solidFill>
            </a:endParaRPr>
          </a:p>
        </p:txBody>
      </p:sp>
      <p:grpSp>
        <p:nvGrpSpPr>
          <p:cNvPr id="15" name="Gruppieren 14"/>
          <p:cNvGrpSpPr/>
          <p:nvPr/>
        </p:nvGrpSpPr>
        <p:grpSpPr>
          <a:xfrm>
            <a:off x="652976" y="1831165"/>
            <a:ext cx="7823141" cy="4645835"/>
            <a:chOff x="652976" y="1831165"/>
            <a:chExt cx="7823141" cy="4645835"/>
          </a:xfrm>
        </p:grpSpPr>
        <p:pic>
          <p:nvPicPr>
            <p:cNvPr id="27" name="Grafik 26"/>
            <p:cNvPicPr>
              <a:picLocks noChangeAspect="1"/>
            </p:cNvPicPr>
            <p:nvPr/>
          </p:nvPicPr>
          <p:blipFill>
            <a:blip r:embed="rId3"/>
            <a:stretch>
              <a:fillRect/>
            </a:stretch>
          </p:blipFill>
          <p:spPr>
            <a:xfrm>
              <a:off x="782595" y="1831165"/>
              <a:ext cx="7578811" cy="4645835"/>
            </a:xfrm>
            <a:prstGeom prst="rect">
              <a:avLst/>
            </a:prstGeom>
          </p:spPr>
        </p:pic>
        <p:sp>
          <p:nvSpPr>
            <p:cNvPr id="3" name="Textfeld 2"/>
            <p:cNvSpPr txBox="1"/>
            <p:nvPr/>
          </p:nvSpPr>
          <p:spPr>
            <a:xfrm>
              <a:off x="744259" y="2279370"/>
              <a:ext cx="1712417" cy="553998"/>
            </a:xfrm>
            <a:prstGeom prst="rect">
              <a:avLst/>
            </a:prstGeom>
            <a:solidFill>
              <a:schemeClr val="bg1"/>
            </a:solidFill>
          </p:spPr>
          <p:txBody>
            <a:bodyPr wrap="square" rtlCol="0">
              <a:spAutoFit/>
            </a:bodyPr>
            <a:lstStyle/>
            <a:p>
              <a:pPr algn="ctr"/>
              <a:r>
                <a:rPr lang="en-US" sz="1500" dirty="0"/>
                <a:t>How can a</a:t>
              </a:r>
              <a:r>
                <a:rPr lang="en-US" sz="1500" dirty="0" smtClean="0"/>
                <a:t>wareness </a:t>
              </a:r>
              <a:r>
                <a:rPr lang="en-US" sz="1500" dirty="0"/>
                <a:t>be created?</a:t>
              </a:r>
              <a:endParaRPr lang="de-AT" sz="1500" dirty="0"/>
            </a:p>
          </p:txBody>
        </p:sp>
        <p:sp>
          <p:nvSpPr>
            <p:cNvPr id="4" name="Textfeld 3"/>
            <p:cNvSpPr txBox="1"/>
            <p:nvPr/>
          </p:nvSpPr>
          <p:spPr>
            <a:xfrm>
              <a:off x="2746486" y="2279370"/>
              <a:ext cx="1800200" cy="864000"/>
            </a:xfrm>
            <a:prstGeom prst="rect">
              <a:avLst/>
            </a:prstGeom>
            <a:solidFill>
              <a:schemeClr val="bg1"/>
            </a:solidFill>
          </p:spPr>
          <p:txBody>
            <a:bodyPr wrap="square" rtlCol="0">
              <a:spAutoFit/>
            </a:bodyPr>
            <a:lstStyle/>
            <a:p>
              <a:pPr algn="ctr"/>
              <a:r>
                <a:rPr lang="en-US" sz="1500" dirty="0"/>
                <a:t>Which investments will companies have to make?</a:t>
              </a:r>
              <a:endParaRPr lang="de-AT" sz="1500" dirty="0"/>
            </a:p>
          </p:txBody>
        </p:sp>
        <p:sp>
          <p:nvSpPr>
            <p:cNvPr id="7" name="Textfeld 6"/>
            <p:cNvSpPr txBox="1"/>
            <p:nvPr/>
          </p:nvSpPr>
          <p:spPr>
            <a:xfrm>
              <a:off x="4860032" y="2279370"/>
              <a:ext cx="1829544" cy="900000"/>
            </a:xfrm>
            <a:prstGeom prst="rect">
              <a:avLst/>
            </a:prstGeom>
            <a:solidFill>
              <a:schemeClr val="bg1"/>
            </a:solidFill>
          </p:spPr>
          <p:txBody>
            <a:bodyPr wrap="square" rtlCol="0">
              <a:spAutoFit/>
            </a:bodyPr>
            <a:lstStyle/>
            <a:p>
              <a:pPr algn="ctr"/>
              <a:r>
                <a:rPr lang="en-US" sz="1500" dirty="0"/>
                <a:t>Confidence in new, cooperative business models?</a:t>
              </a:r>
              <a:endParaRPr lang="de-AT" sz="1500" dirty="0"/>
            </a:p>
          </p:txBody>
        </p:sp>
        <p:sp>
          <p:nvSpPr>
            <p:cNvPr id="8" name="Textfeld 7"/>
            <p:cNvSpPr txBox="1"/>
            <p:nvPr/>
          </p:nvSpPr>
          <p:spPr>
            <a:xfrm>
              <a:off x="6745786" y="2282252"/>
              <a:ext cx="1646515" cy="1152000"/>
            </a:xfrm>
            <a:prstGeom prst="rect">
              <a:avLst/>
            </a:prstGeom>
            <a:solidFill>
              <a:schemeClr val="bg1"/>
            </a:solidFill>
          </p:spPr>
          <p:txBody>
            <a:bodyPr wrap="square" rtlCol="0">
              <a:spAutoFit/>
            </a:bodyPr>
            <a:lstStyle/>
            <a:p>
              <a:pPr algn="ctr"/>
              <a:r>
                <a:rPr lang="en-US" sz="1500" dirty="0"/>
                <a:t>How can uniform standards and regulations be created?</a:t>
              </a:r>
              <a:endParaRPr lang="de-AT" sz="1500" dirty="0"/>
            </a:p>
          </p:txBody>
        </p:sp>
        <p:sp>
          <p:nvSpPr>
            <p:cNvPr id="9" name="Textfeld 8"/>
            <p:cNvSpPr txBox="1"/>
            <p:nvPr/>
          </p:nvSpPr>
          <p:spPr>
            <a:xfrm>
              <a:off x="652976" y="3241196"/>
              <a:ext cx="1894982" cy="1044000"/>
            </a:xfrm>
            <a:prstGeom prst="rect">
              <a:avLst/>
            </a:prstGeom>
            <a:solidFill>
              <a:schemeClr val="bg1"/>
            </a:solidFill>
          </p:spPr>
          <p:txBody>
            <a:bodyPr wrap="square" rtlCol="0">
              <a:spAutoFit/>
            </a:bodyPr>
            <a:lstStyle/>
            <a:p>
              <a:pPr algn="ctr"/>
              <a:r>
                <a:rPr lang="en-US" sz="1500" dirty="0"/>
                <a:t>How can uniform, universally applicable containers be introduced?</a:t>
              </a:r>
              <a:endParaRPr lang="de-AT" sz="1500" dirty="0"/>
            </a:p>
          </p:txBody>
        </p:sp>
        <p:sp>
          <p:nvSpPr>
            <p:cNvPr id="10" name="Textfeld 9"/>
            <p:cNvSpPr txBox="1"/>
            <p:nvPr/>
          </p:nvSpPr>
          <p:spPr>
            <a:xfrm>
              <a:off x="2785757" y="3490807"/>
              <a:ext cx="1620000" cy="756000"/>
            </a:xfrm>
            <a:prstGeom prst="rect">
              <a:avLst/>
            </a:prstGeom>
            <a:solidFill>
              <a:schemeClr val="bg1"/>
            </a:solidFill>
          </p:spPr>
          <p:txBody>
            <a:bodyPr wrap="square" rtlCol="0">
              <a:spAutoFit/>
            </a:bodyPr>
            <a:lstStyle/>
            <a:p>
              <a:pPr algn="ctr"/>
              <a:r>
                <a:rPr lang="de-AT" sz="1500" dirty="0" err="1" smtClean="0"/>
                <a:t>Which</a:t>
              </a:r>
              <a:r>
                <a:rPr lang="de-AT" sz="1500" dirty="0" smtClean="0"/>
                <a:t> </a:t>
              </a:r>
              <a:r>
                <a:rPr lang="de-AT" sz="1500" dirty="0"/>
                <a:t>legal </a:t>
              </a:r>
              <a:r>
                <a:rPr lang="de-AT" sz="1500" dirty="0" err="1"/>
                <a:t>questions</a:t>
              </a:r>
              <a:r>
                <a:rPr lang="de-AT" sz="1500" dirty="0"/>
                <a:t> </a:t>
              </a:r>
              <a:r>
                <a:rPr lang="de-AT" sz="1500" dirty="0" err="1"/>
                <a:t>arise</a:t>
              </a:r>
              <a:r>
                <a:rPr lang="de-AT" sz="1500" dirty="0"/>
                <a:t>?</a:t>
              </a:r>
            </a:p>
          </p:txBody>
        </p:sp>
        <p:sp>
          <p:nvSpPr>
            <p:cNvPr id="11" name="Textfeld 10"/>
            <p:cNvSpPr txBox="1"/>
            <p:nvPr/>
          </p:nvSpPr>
          <p:spPr>
            <a:xfrm>
              <a:off x="4731044" y="3468655"/>
              <a:ext cx="1967262" cy="553998"/>
            </a:xfrm>
            <a:prstGeom prst="rect">
              <a:avLst/>
            </a:prstGeom>
            <a:solidFill>
              <a:schemeClr val="bg1"/>
            </a:solidFill>
          </p:spPr>
          <p:txBody>
            <a:bodyPr wrap="square" rtlCol="0">
              <a:spAutoFit/>
            </a:bodyPr>
            <a:lstStyle/>
            <a:p>
              <a:pPr algn="ctr"/>
              <a:r>
                <a:rPr lang="en-US" sz="1500" dirty="0"/>
                <a:t>Loss/gain sharing between the partners?</a:t>
              </a:r>
              <a:endParaRPr lang="de-AT" sz="1500" dirty="0"/>
            </a:p>
          </p:txBody>
        </p:sp>
        <p:sp>
          <p:nvSpPr>
            <p:cNvPr id="12" name="Textfeld 11"/>
            <p:cNvSpPr txBox="1"/>
            <p:nvPr/>
          </p:nvSpPr>
          <p:spPr>
            <a:xfrm>
              <a:off x="6635279" y="3717032"/>
              <a:ext cx="1840838" cy="553998"/>
            </a:xfrm>
            <a:prstGeom prst="rect">
              <a:avLst/>
            </a:prstGeom>
            <a:solidFill>
              <a:schemeClr val="bg1"/>
            </a:solidFill>
          </p:spPr>
          <p:txBody>
            <a:bodyPr wrap="square" rtlCol="0">
              <a:spAutoFit/>
            </a:bodyPr>
            <a:lstStyle/>
            <a:p>
              <a:pPr algn="ctr"/>
              <a:r>
                <a:rPr lang="en-US" sz="1500" dirty="0"/>
                <a:t>Role of the human being in this future? </a:t>
              </a:r>
              <a:endParaRPr lang="de-AT" sz="1500" dirty="0"/>
            </a:p>
          </p:txBody>
        </p:sp>
      </p:grpSp>
    </p:spTree>
    <p:extLst>
      <p:ext uri="{BB962C8B-B14F-4D97-AF65-F5344CB8AC3E}">
        <p14:creationId xmlns:p14="http://schemas.microsoft.com/office/powerpoint/2010/main" val="269066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57200" y="404664"/>
            <a:ext cx="5626968" cy="990600"/>
          </a:xfrm>
        </p:spPr>
        <p:txBody>
          <a:bodyPr>
            <a:normAutofit/>
          </a:bodyPr>
          <a:lstStyle/>
          <a:p>
            <a:r>
              <a:rPr lang="de-AT" b="1" dirty="0" smtClean="0">
                <a:solidFill>
                  <a:schemeClr val="tx1"/>
                </a:solidFill>
              </a:rPr>
              <a:t>Innovative </a:t>
            </a:r>
            <a:r>
              <a:rPr lang="de-AT" b="1" dirty="0" err="1" smtClean="0">
                <a:solidFill>
                  <a:schemeClr val="tx1"/>
                </a:solidFill>
              </a:rPr>
              <a:t>transport</a:t>
            </a:r>
            <a:r>
              <a:rPr lang="de-AT" b="1" dirty="0" smtClean="0">
                <a:solidFill>
                  <a:schemeClr val="tx1"/>
                </a:solidFill>
              </a:rPr>
              <a:t> </a:t>
            </a:r>
            <a:r>
              <a:rPr lang="de-AT" b="1" dirty="0" err="1" smtClean="0">
                <a:solidFill>
                  <a:schemeClr val="tx1"/>
                </a:solidFill>
              </a:rPr>
              <a:t>concepts</a:t>
            </a:r>
            <a:r>
              <a:rPr lang="de-AT" dirty="0" smtClean="0">
                <a:solidFill>
                  <a:schemeClr val="tx1"/>
                </a:solidFill>
              </a:rPr>
              <a:t/>
            </a:r>
            <a:br>
              <a:rPr lang="de-AT" dirty="0" smtClean="0">
                <a:solidFill>
                  <a:schemeClr val="tx1"/>
                </a:solidFill>
              </a:rPr>
            </a:br>
            <a:r>
              <a:rPr lang="de-AT" sz="2400" dirty="0" smtClean="0">
                <a:solidFill>
                  <a:schemeClr val="tx1"/>
                </a:solidFill>
              </a:rPr>
              <a:t>Quiz</a:t>
            </a:r>
            <a:endParaRPr lang="de-AT" sz="2400" dirty="0">
              <a:solidFill>
                <a:schemeClr val="tx1"/>
              </a:solidFill>
            </a:endParaRPr>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b="19937"/>
          <a:stretch/>
        </p:blipFill>
        <p:spPr>
          <a:xfrm>
            <a:off x="719804" y="1988840"/>
            <a:ext cx="7704392" cy="4356366"/>
          </a:xfrm>
          <a:prstGeom prst="rect">
            <a:avLst/>
          </a:prstGeom>
        </p:spPr>
      </p:pic>
      <p:sp>
        <p:nvSpPr>
          <p:cNvPr id="8" name="Inhaltsplatzhalter 7"/>
          <p:cNvSpPr>
            <a:spLocks noGrp="1"/>
          </p:cNvSpPr>
          <p:nvPr>
            <p:ph idx="1"/>
          </p:nvPr>
        </p:nvSpPr>
        <p:spPr>
          <a:xfrm>
            <a:off x="457200" y="1742566"/>
            <a:ext cx="8229600" cy="4776192"/>
          </a:xfrm>
          <a:effectLst>
            <a:outerShdw blurRad="50800" dist="38100" dir="2700000" algn="tl" rotWithShape="0">
              <a:prstClr val="black">
                <a:alpha val="40000"/>
              </a:prstClr>
            </a:outerShdw>
          </a:effectLst>
        </p:spPr>
        <p:txBody>
          <a:bodyPr>
            <a:normAutofit/>
          </a:bodyPr>
          <a:lstStyle/>
          <a:p>
            <a:pPr marL="0" indent="0" algn="ctr">
              <a:buNone/>
            </a:pPr>
            <a:endParaRPr lang="de-AT" sz="3200" b="1" dirty="0" smtClean="0">
              <a:solidFill>
                <a:schemeClr val="tx1"/>
              </a:solidFill>
              <a:effectLst>
                <a:outerShdw blurRad="38100" dist="38100" dir="2700000" algn="tl">
                  <a:srgbClr val="000000">
                    <a:alpha val="43137"/>
                  </a:srgbClr>
                </a:outerShdw>
              </a:effectLst>
            </a:endParaRPr>
          </a:p>
          <a:p>
            <a:pPr marL="0" indent="0" algn="ctr">
              <a:buNone/>
            </a:pPr>
            <a:endParaRPr lang="de-AT" sz="3200" b="1" dirty="0" smtClean="0">
              <a:solidFill>
                <a:schemeClr val="tx1"/>
              </a:solidFill>
              <a:effectLst>
                <a:outerShdw blurRad="38100" dist="38100" dir="2700000" algn="tl">
                  <a:srgbClr val="000000">
                    <a:alpha val="43137"/>
                  </a:srgbClr>
                </a:outerShdw>
              </a:effectLst>
            </a:endParaRPr>
          </a:p>
          <a:p>
            <a:pPr marL="0" indent="0" algn="ctr">
              <a:buNone/>
            </a:pPr>
            <a:endParaRPr lang="de-AT" sz="3200" b="1" dirty="0">
              <a:solidFill>
                <a:schemeClr val="tx1"/>
              </a:solidFill>
              <a:effectLst>
                <a:outerShdw blurRad="38100" dist="38100" dir="2700000" algn="tl">
                  <a:srgbClr val="000000">
                    <a:alpha val="43137"/>
                  </a:srgbClr>
                </a:outerShdw>
              </a:effectLst>
            </a:endParaRPr>
          </a:p>
          <a:p>
            <a:pPr marL="0" indent="0" algn="ctr">
              <a:buNone/>
            </a:pPr>
            <a:r>
              <a:rPr lang="en-GB" sz="3200" b="1" dirty="0" smtClean="0">
                <a:solidFill>
                  <a:schemeClr val="bg1"/>
                </a:solidFill>
                <a:effectLst>
                  <a:outerShdw blurRad="38100" dist="38100" dir="2700000" algn="tl">
                    <a:srgbClr val="000000">
                      <a:alpha val="43137"/>
                    </a:srgbClr>
                  </a:outerShdw>
                </a:effectLst>
              </a:rPr>
              <a:t>Which innovative transport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concepts do you know?</a:t>
            </a:r>
            <a:endParaRPr lang="en-GB" sz="3200" b="1" dirty="0">
              <a:solidFill>
                <a:schemeClr val="bg1"/>
              </a:solidFill>
              <a:effectLst>
                <a:outerShdw blurRad="38100" dist="38100" dir="2700000" algn="tl">
                  <a:srgbClr val="000000">
                    <a:alpha val="43137"/>
                  </a:srgbClr>
                </a:outerShdw>
              </a:effectLst>
            </a:endParaRPr>
          </a:p>
        </p:txBody>
      </p:sp>
      <p:sp>
        <p:nvSpPr>
          <p:cNvPr id="6" name="Foliennummernplatzhalter 5"/>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9" name="TextBox 6"/>
          <p:cNvSpPr txBox="1"/>
          <p:nvPr/>
        </p:nvSpPr>
        <p:spPr>
          <a:xfrm>
            <a:off x="715866" y="6319056"/>
            <a:ext cx="2448272" cy="215444"/>
          </a:xfrm>
          <a:prstGeom prst="rect">
            <a:avLst/>
          </a:prstGeom>
          <a:noFill/>
        </p:spPr>
        <p:txBody>
          <a:bodyPr wrap="square" rtlCol="0">
            <a:spAutoFit/>
          </a:bodyPr>
          <a:lstStyle/>
          <a:p>
            <a:r>
              <a:rPr lang="de-DE" sz="800" dirty="0" smtClean="0"/>
              <a:t>Bildquelle: </a:t>
            </a:r>
            <a:r>
              <a:rPr lang="de-DE" sz="800" dirty="0" err="1" smtClean="0"/>
              <a:t>pixabay</a:t>
            </a:r>
            <a:endParaRPr lang="de-DE" sz="800" dirty="0"/>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653207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AT" b="1" dirty="0" smtClean="0">
                <a:solidFill>
                  <a:schemeClr val="tx1">
                    <a:lumMod val="75000"/>
                    <a:lumOff val="25000"/>
                  </a:schemeClr>
                </a:solidFill>
              </a:rPr>
              <a:t>Agenda</a:t>
            </a:r>
            <a:r>
              <a:rPr lang="de-AT" sz="3100" b="1" dirty="0" smtClean="0">
                <a:solidFill>
                  <a:schemeClr val="tx1">
                    <a:lumMod val="75000"/>
                    <a:lumOff val="25000"/>
                  </a:schemeClr>
                </a:solidFill>
              </a:rPr>
              <a:t/>
            </a:r>
            <a:br>
              <a:rPr lang="de-AT" sz="3100" b="1" dirty="0" smtClean="0">
                <a:solidFill>
                  <a:schemeClr val="tx1">
                    <a:lumMod val="75000"/>
                    <a:lumOff val="25000"/>
                  </a:schemeClr>
                </a:solidFill>
              </a:rPr>
            </a:br>
            <a:r>
              <a:rPr lang="de-AT" sz="2000" dirty="0" smtClean="0">
                <a:solidFill>
                  <a:schemeClr val="tx1">
                    <a:lumMod val="75000"/>
                    <a:lumOff val="25000"/>
                  </a:schemeClr>
                </a:solidFill>
              </a:rPr>
              <a:t>Future </a:t>
            </a:r>
            <a:r>
              <a:rPr lang="de-AT" sz="2000" dirty="0">
                <a:solidFill>
                  <a:schemeClr val="tx1">
                    <a:lumMod val="75000"/>
                    <a:lumOff val="25000"/>
                  </a:schemeClr>
                </a:solidFill>
              </a:rPr>
              <a:t>T</a:t>
            </a:r>
            <a:r>
              <a:rPr lang="de-AT" sz="2000" dirty="0" smtClean="0">
                <a:solidFill>
                  <a:schemeClr val="tx1">
                    <a:lumMod val="75000"/>
                    <a:lumOff val="25000"/>
                  </a:schemeClr>
                </a:solidFill>
              </a:rPr>
              <a:t>rends in </a:t>
            </a:r>
            <a:r>
              <a:rPr lang="de-AT" sz="2000" dirty="0" err="1">
                <a:solidFill>
                  <a:schemeClr val="tx1">
                    <a:lumMod val="75000"/>
                    <a:lumOff val="25000"/>
                  </a:schemeClr>
                </a:solidFill>
              </a:rPr>
              <a:t>F</a:t>
            </a:r>
            <a:r>
              <a:rPr lang="de-AT" sz="2000" dirty="0" err="1" smtClean="0">
                <a:solidFill>
                  <a:schemeClr val="tx1">
                    <a:lumMod val="75000"/>
                    <a:lumOff val="25000"/>
                  </a:schemeClr>
                </a:solidFill>
              </a:rPr>
              <a:t>reight</a:t>
            </a:r>
            <a:r>
              <a:rPr lang="de-AT" sz="2000" dirty="0" smtClean="0">
                <a:solidFill>
                  <a:schemeClr val="tx1">
                    <a:lumMod val="75000"/>
                    <a:lumOff val="25000"/>
                  </a:schemeClr>
                </a:solidFill>
              </a:rPr>
              <a:t> </a:t>
            </a:r>
            <a:r>
              <a:rPr lang="de-AT" sz="2000" dirty="0">
                <a:solidFill>
                  <a:schemeClr val="tx1">
                    <a:lumMod val="75000"/>
                    <a:lumOff val="25000"/>
                  </a:schemeClr>
                </a:solidFill>
              </a:rPr>
              <a:t>T</a:t>
            </a:r>
            <a:r>
              <a:rPr lang="de-AT" sz="2000" dirty="0" smtClean="0">
                <a:solidFill>
                  <a:schemeClr val="tx1">
                    <a:lumMod val="75000"/>
                    <a:lumOff val="25000"/>
                  </a:schemeClr>
                </a:solidFill>
              </a:rPr>
              <a:t>ransport</a:t>
            </a:r>
            <a:endParaRPr lang="de-AT" sz="16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1661411953"/>
              </p:ext>
            </p:extLst>
          </p:nvPr>
        </p:nvGraphicFramePr>
        <p:xfrm>
          <a:off x="432048" y="1988840"/>
          <a:ext cx="838842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5049443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tx1"/>
                </a:solidFill>
              </a:rPr>
              <a:t>4-field </a:t>
            </a:r>
            <a:r>
              <a:rPr lang="de-AT" b="1" dirty="0" err="1" smtClean="0">
                <a:solidFill>
                  <a:schemeClr val="tx1"/>
                </a:solidFill>
              </a:rPr>
              <a:t>matrix</a:t>
            </a:r>
            <a:r>
              <a:rPr lang="de-AT" dirty="0" smtClean="0">
                <a:solidFill>
                  <a:schemeClr val="tx1"/>
                </a:solidFill>
              </a:rPr>
              <a:t/>
            </a:r>
            <a:br>
              <a:rPr lang="de-AT" dirty="0" smtClean="0">
                <a:solidFill>
                  <a:schemeClr val="tx1"/>
                </a:solidFill>
              </a:rPr>
            </a:br>
            <a:r>
              <a:rPr lang="de-AT" sz="2400" dirty="0" smtClean="0">
                <a:solidFill>
                  <a:schemeClr val="tx1"/>
                </a:solidFill>
              </a:rPr>
              <a:t>Final </a:t>
            </a:r>
            <a:r>
              <a:rPr lang="de-AT" sz="2400" dirty="0" err="1" smtClean="0">
                <a:solidFill>
                  <a:schemeClr val="tx1"/>
                </a:solidFill>
              </a:rPr>
              <a:t>Exercise</a:t>
            </a:r>
            <a:endParaRPr lang="de-AT" sz="2400" dirty="0">
              <a:solidFill>
                <a:schemeClr val="tx1"/>
              </a:solidFill>
            </a:endParaRPr>
          </a:p>
        </p:txBody>
      </p:sp>
      <p:sp>
        <p:nvSpPr>
          <p:cNvPr id="3" name="Inhaltsplatzhalter 2"/>
          <p:cNvSpPr>
            <a:spLocks noGrp="1"/>
          </p:cNvSpPr>
          <p:nvPr>
            <p:ph idx="1"/>
          </p:nvPr>
        </p:nvSpPr>
        <p:spPr/>
        <p:txBody>
          <a:bodyPr>
            <a:normAutofit/>
          </a:bodyPr>
          <a:lstStyle/>
          <a:p>
            <a:pPr>
              <a:spcBef>
                <a:spcPts val="0"/>
              </a:spcBef>
              <a:spcAft>
                <a:spcPts val="600"/>
              </a:spcAft>
            </a:pPr>
            <a:r>
              <a:rPr lang="en-GB" sz="1800" dirty="0" smtClean="0">
                <a:solidFill>
                  <a:schemeClr val="tx1"/>
                </a:solidFill>
              </a:rPr>
              <a:t>Take a large sheet of paper or a poster and divide it into four fields.</a:t>
            </a:r>
          </a:p>
          <a:p>
            <a:pPr>
              <a:spcBef>
                <a:spcPts val="0"/>
              </a:spcBef>
              <a:spcAft>
                <a:spcPts val="600"/>
              </a:spcAft>
            </a:pPr>
            <a:r>
              <a:rPr lang="en-GB" sz="1800" dirty="0" smtClean="0">
                <a:solidFill>
                  <a:schemeClr val="tx1"/>
                </a:solidFill>
              </a:rPr>
              <a:t>Each of these fields is assigned one of the presentation theme blocks:</a:t>
            </a:r>
          </a:p>
          <a:p>
            <a:pPr lvl="1">
              <a:spcBef>
                <a:spcPts val="0"/>
              </a:spcBef>
              <a:spcAft>
                <a:spcPts val="600"/>
              </a:spcAft>
              <a:buFont typeface="Symbol" panose="05050102010706020507" pitchFamily="18" charset="2"/>
              <a:buChar char="-"/>
            </a:pPr>
            <a:r>
              <a:rPr lang="en-GB" sz="1600" dirty="0" smtClean="0">
                <a:solidFill>
                  <a:schemeClr val="tx1"/>
                </a:solidFill>
              </a:rPr>
              <a:t>Why we need future trends in freight transport</a:t>
            </a:r>
          </a:p>
          <a:p>
            <a:pPr lvl="1">
              <a:spcBef>
                <a:spcPts val="0"/>
              </a:spcBef>
              <a:spcAft>
                <a:spcPts val="600"/>
              </a:spcAft>
              <a:buFont typeface="Symbol" panose="05050102010706020507" pitchFamily="18" charset="2"/>
              <a:buChar char="-"/>
            </a:pPr>
            <a:r>
              <a:rPr lang="en-GB" sz="1600" dirty="0" smtClean="0">
                <a:solidFill>
                  <a:schemeClr val="tx1"/>
                </a:solidFill>
              </a:rPr>
              <a:t>Optimisation of existing means of transport</a:t>
            </a:r>
          </a:p>
          <a:p>
            <a:pPr lvl="1">
              <a:spcBef>
                <a:spcPts val="0"/>
              </a:spcBef>
              <a:spcAft>
                <a:spcPts val="600"/>
              </a:spcAft>
              <a:buFont typeface="Symbol" panose="05050102010706020507" pitchFamily="18" charset="2"/>
              <a:buChar char="-"/>
            </a:pPr>
            <a:r>
              <a:rPr lang="en-GB" sz="1600" dirty="0" smtClean="0">
                <a:solidFill>
                  <a:schemeClr val="tx1"/>
                </a:solidFill>
              </a:rPr>
              <a:t>Visionary means of transport</a:t>
            </a:r>
          </a:p>
          <a:p>
            <a:pPr lvl="1">
              <a:spcBef>
                <a:spcPts val="0"/>
              </a:spcBef>
              <a:spcAft>
                <a:spcPts val="600"/>
              </a:spcAft>
              <a:buFont typeface="Symbol" panose="05050102010706020507" pitchFamily="18" charset="2"/>
              <a:buChar char="-"/>
            </a:pPr>
            <a:r>
              <a:rPr lang="en-GB" sz="1600" dirty="0" smtClean="0">
                <a:solidFill>
                  <a:schemeClr val="tx1"/>
                </a:solidFill>
              </a:rPr>
              <a:t>Innovative transport concepts</a:t>
            </a:r>
          </a:p>
          <a:p>
            <a:pPr>
              <a:spcBef>
                <a:spcPts val="0"/>
              </a:spcBef>
              <a:spcAft>
                <a:spcPts val="600"/>
              </a:spcAft>
            </a:pPr>
            <a:r>
              <a:rPr lang="en-GB" sz="1800" dirty="0" smtClean="0">
                <a:solidFill>
                  <a:schemeClr val="tx1"/>
                </a:solidFill>
              </a:rPr>
              <a:t>Now write down everything you can think of for each of these topic blocks. These could be things you remember from the presentation you learned in class, where you read it, etc.</a:t>
            </a:r>
            <a:endParaRPr lang="en-GB"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grpSp>
        <p:nvGrpSpPr>
          <p:cNvPr id="7" name="Gruppieren 6"/>
          <p:cNvGrpSpPr/>
          <p:nvPr/>
        </p:nvGrpSpPr>
        <p:grpSpPr>
          <a:xfrm>
            <a:off x="3203848" y="4829600"/>
            <a:ext cx="2952328" cy="1584176"/>
            <a:chOff x="3203848" y="4829600"/>
            <a:chExt cx="2952328" cy="1584176"/>
          </a:xfrm>
        </p:grpSpPr>
        <p:sp>
          <p:nvSpPr>
            <p:cNvPr id="6" name="Rechteck 5"/>
            <p:cNvSpPr/>
            <p:nvPr/>
          </p:nvSpPr>
          <p:spPr>
            <a:xfrm>
              <a:off x="3203848" y="4829600"/>
              <a:ext cx="2952328" cy="158417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8" name="Gerader Verbinder 7"/>
            <p:cNvCxnSpPr>
              <a:stCxn id="6" idx="1"/>
              <a:endCxn id="6" idx="3"/>
            </p:cNvCxnSpPr>
            <p:nvPr/>
          </p:nvCxnSpPr>
          <p:spPr>
            <a:xfrm>
              <a:off x="3203848" y="5621688"/>
              <a:ext cx="29523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6" idx="0"/>
            </p:cNvCxnSpPr>
            <p:nvPr/>
          </p:nvCxnSpPr>
          <p:spPr>
            <a:xfrm>
              <a:off x="4680012" y="4829600"/>
              <a:ext cx="0" cy="15661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203848" y="4899364"/>
              <a:ext cx="1476000" cy="646331"/>
            </a:xfrm>
            <a:prstGeom prst="rect">
              <a:avLst/>
            </a:prstGeom>
            <a:noFill/>
          </p:spPr>
          <p:txBody>
            <a:bodyPr wrap="square" rtlCol="0" anchor="ctr">
              <a:spAutoFit/>
            </a:bodyPr>
            <a:lstStyle/>
            <a:p>
              <a:pPr algn="ctr"/>
              <a:r>
                <a:rPr lang="en-GB" sz="1200" dirty="0" smtClean="0"/>
                <a:t>Why we need future trends in freight transport</a:t>
              </a:r>
              <a:endParaRPr lang="en-GB" sz="1200" dirty="0"/>
            </a:p>
          </p:txBody>
        </p:sp>
        <p:sp>
          <p:nvSpPr>
            <p:cNvPr id="13" name="Textfeld 12"/>
            <p:cNvSpPr txBox="1"/>
            <p:nvPr/>
          </p:nvSpPr>
          <p:spPr>
            <a:xfrm>
              <a:off x="3244098" y="5771578"/>
              <a:ext cx="1404000" cy="461665"/>
            </a:xfrm>
            <a:prstGeom prst="rect">
              <a:avLst/>
            </a:prstGeom>
            <a:noFill/>
          </p:spPr>
          <p:txBody>
            <a:bodyPr wrap="square" rtlCol="0" anchor="ctr">
              <a:spAutoFit/>
            </a:bodyPr>
            <a:lstStyle/>
            <a:p>
              <a:pPr algn="ctr"/>
              <a:r>
                <a:rPr lang="en-GB" sz="1200" dirty="0" smtClean="0"/>
                <a:t>Visionary means of transport</a:t>
              </a:r>
              <a:endParaRPr lang="en-GB" sz="1200" dirty="0"/>
            </a:p>
          </p:txBody>
        </p:sp>
        <p:sp>
          <p:nvSpPr>
            <p:cNvPr id="15" name="Textfeld 14"/>
            <p:cNvSpPr txBox="1"/>
            <p:nvPr/>
          </p:nvSpPr>
          <p:spPr>
            <a:xfrm>
              <a:off x="4648098" y="5784631"/>
              <a:ext cx="1476000" cy="461665"/>
            </a:xfrm>
            <a:prstGeom prst="rect">
              <a:avLst/>
            </a:prstGeom>
            <a:noFill/>
          </p:spPr>
          <p:txBody>
            <a:bodyPr wrap="square" rtlCol="0" anchor="ctr">
              <a:spAutoFit/>
            </a:bodyPr>
            <a:lstStyle/>
            <a:p>
              <a:pPr algn="ctr"/>
              <a:r>
                <a:rPr lang="en-GB" sz="1200" dirty="0" smtClean="0"/>
                <a:t>Innovative transport concepts</a:t>
              </a:r>
              <a:endParaRPr lang="en-GB" sz="1200" dirty="0"/>
            </a:p>
          </p:txBody>
        </p:sp>
        <p:sp>
          <p:nvSpPr>
            <p:cNvPr id="16" name="Textfeld 15"/>
            <p:cNvSpPr txBox="1"/>
            <p:nvPr/>
          </p:nvSpPr>
          <p:spPr>
            <a:xfrm>
              <a:off x="4659996" y="4925588"/>
              <a:ext cx="1476000" cy="600164"/>
            </a:xfrm>
            <a:prstGeom prst="rect">
              <a:avLst/>
            </a:prstGeom>
            <a:noFill/>
          </p:spPr>
          <p:txBody>
            <a:bodyPr wrap="square" rtlCol="0" anchor="ctr">
              <a:spAutoFit/>
            </a:bodyPr>
            <a:lstStyle/>
            <a:p>
              <a:pPr algn="ctr"/>
              <a:r>
                <a:rPr lang="en-GB" sz="1100" dirty="0" smtClean="0"/>
                <a:t>Optimisation of existing means of transport</a:t>
              </a:r>
              <a:endParaRPr lang="en-GB" sz="1100" dirty="0"/>
            </a:p>
          </p:txBody>
        </p:sp>
      </p:grpSp>
      <p:sp>
        <p:nvSpPr>
          <p:cNvPr id="17"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5215511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lumMod val="75000"/>
                    <a:lumOff val="25000"/>
                  </a:schemeClr>
                </a:solidFill>
              </a:rPr>
              <a:t>References </a:t>
            </a:r>
            <a:endParaRPr lang="de-DE" b="1" dirty="0">
              <a:solidFill>
                <a:schemeClr val="tx1">
                  <a:lumMod val="75000"/>
                  <a:lumOff val="25000"/>
                </a:schemeClr>
              </a:solidFill>
            </a:endParaRPr>
          </a:p>
        </p:txBody>
      </p:sp>
      <p:sp>
        <p:nvSpPr>
          <p:cNvPr id="3" name="Inhaltsplatzhalter 2"/>
          <p:cNvSpPr>
            <a:spLocks noGrp="1"/>
          </p:cNvSpPr>
          <p:nvPr>
            <p:ph idx="1"/>
          </p:nvPr>
        </p:nvSpPr>
        <p:spPr>
          <a:xfrm>
            <a:off x="457200" y="1700808"/>
            <a:ext cx="8229600" cy="4896544"/>
          </a:xfrm>
        </p:spPr>
        <p:txBody>
          <a:bodyPr>
            <a:normAutofit fontScale="32500" lnSpcReduction="20000"/>
          </a:bodyPr>
          <a:lstStyle/>
          <a:p>
            <a:pPr defTabSz="913028">
              <a:defRPr/>
            </a:pPr>
            <a:r>
              <a:rPr lang="de-DE" sz="2800" dirty="0" err="1"/>
              <a:t>Aeros</a:t>
            </a:r>
            <a:r>
              <a:rPr lang="de-DE" sz="2800" dirty="0"/>
              <a:t> (2019a): </a:t>
            </a:r>
            <a:r>
              <a:rPr lang="de-DE" sz="2800" dirty="0" err="1"/>
              <a:t>Applications</a:t>
            </a:r>
            <a:r>
              <a:rPr lang="de-DE" sz="2800" dirty="0"/>
              <a:t>. </a:t>
            </a:r>
            <a:r>
              <a:rPr lang="de-DE" sz="2800" dirty="0" err="1"/>
              <a:t>Available</a:t>
            </a:r>
            <a:r>
              <a:rPr lang="de-DE" sz="2800" dirty="0"/>
              <a:t> online at http://aeroscraft.com/applications/4580412718, </a:t>
            </a:r>
            <a:r>
              <a:rPr lang="de-DE" sz="2800" dirty="0" err="1"/>
              <a:t>updated</a:t>
            </a:r>
            <a:r>
              <a:rPr lang="de-DE" sz="2800" dirty="0"/>
              <a:t> on 6/7/2019, </a:t>
            </a:r>
            <a:r>
              <a:rPr lang="de-DE" sz="2800" dirty="0" err="1"/>
              <a:t>checked</a:t>
            </a:r>
            <a:r>
              <a:rPr lang="de-DE" sz="2800" dirty="0"/>
              <a:t> on 7/2/2019.</a:t>
            </a:r>
          </a:p>
          <a:p>
            <a:pPr defTabSz="913028">
              <a:defRPr/>
            </a:pPr>
            <a:r>
              <a:rPr lang="de-DE" sz="2800" dirty="0" err="1"/>
              <a:t>Aeros</a:t>
            </a:r>
            <a:r>
              <a:rPr lang="de-DE" sz="2800" dirty="0"/>
              <a:t> (2019b): Fleet. </a:t>
            </a:r>
            <a:r>
              <a:rPr lang="de-DE" sz="2800" dirty="0" err="1"/>
              <a:t>Available</a:t>
            </a:r>
            <a:r>
              <a:rPr lang="de-DE" sz="2800" dirty="0"/>
              <a:t> online at http://aeroscraft.com/fleet-copy/4580475518, </a:t>
            </a:r>
            <a:r>
              <a:rPr lang="de-DE" sz="2800" dirty="0" err="1"/>
              <a:t>updated</a:t>
            </a:r>
            <a:r>
              <a:rPr lang="de-DE" sz="2800" dirty="0"/>
              <a:t> on 6/7/2019, </a:t>
            </a:r>
            <a:r>
              <a:rPr lang="de-DE" sz="2800" dirty="0" err="1"/>
              <a:t>checked</a:t>
            </a:r>
            <a:r>
              <a:rPr lang="de-DE" sz="2800" dirty="0"/>
              <a:t> on 7/2/2019.</a:t>
            </a:r>
          </a:p>
          <a:p>
            <a:pPr defTabSz="913028">
              <a:defRPr/>
            </a:pPr>
            <a:r>
              <a:rPr lang="de-DE" sz="2800" dirty="0" err="1"/>
              <a:t>Aeros</a:t>
            </a:r>
            <a:r>
              <a:rPr lang="de-DE" sz="2800" dirty="0"/>
              <a:t> (2019c): Key </a:t>
            </a:r>
            <a:r>
              <a:rPr lang="de-DE" sz="2800" dirty="0" err="1"/>
              <a:t>technology</a:t>
            </a:r>
            <a:r>
              <a:rPr lang="de-DE" sz="2800" dirty="0"/>
              <a:t>. </a:t>
            </a:r>
            <a:r>
              <a:rPr lang="de-DE" sz="2800" dirty="0" err="1"/>
              <a:t>Available</a:t>
            </a:r>
            <a:r>
              <a:rPr lang="de-DE" sz="2800" dirty="0"/>
              <a:t> online at http://aeroscraft.com/technology-copy/4580412172, </a:t>
            </a:r>
            <a:r>
              <a:rPr lang="de-DE" sz="2800" dirty="0" err="1"/>
              <a:t>updated</a:t>
            </a:r>
            <a:r>
              <a:rPr lang="de-DE" sz="2800" dirty="0"/>
              <a:t> on 6/7/2019, </a:t>
            </a:r>
            <a:r>
              <a:rPr lang="de-DE" sz="2800" dirty="0" err="1"/>
              <a:t>checked</a:t>
            </a:r>
            <a:r>
              <a:rPr lang="de-DE" sz="2800" dirty="0"/>
              <a:t> on 7/2/2019.</a:t>
            </a:r>
          </a:p>
          <a:p>
            <a:pPr defTabSz="913028">
              <a:defRPr/>
            </a:pPr>
            <a:r>
              <a:rPr lang="de-DE" sz="2800" dirty="0"/>
              <a:t>Amazon.com (2019): Amazon Prime Air. </a:t>
            </a:r>
            <a:r>
              <a:rPr lang="de-DE" sz="2800" dirty="0" err="1"/>
              <a:t>Available</a:t>
            </a:r>
            <a:r>
              <a:rPr lang="de-DE" sz="2800" dirty="0"/>
              <a:t> online at https://www.amazon.com/Amazon-Prime-Air/b?ie=UTF8&amp;node=8037720011, </a:t>
            </a:r>
            <a:r>
              <a:rPr lang="de-DE" sz="2800" dirty="0" err="1"/>
              <a:t>checked</a:t>
            </a:r>
            <a:r>
              <a:rPr lang="de-DE" sz="2800" dirty="0"/>
              <a:t> on 7/1/2019.</a:t>
            </a:r>
          </a:p>
          <a:p>
            <a:pPr defTabSz="913028">
              <a:defRPr/>
            </a:pPr>
            <a:r>
              <a:rPr lang="de-DE" sz="2800" dirty="0" err="1"/>
              <a:t>Aymelek</a:t>
            </a:r>
            <a:r>
              <a:rPr lang="de-DE" sz="2800" dirty="0"/>
              <a:t>, M.; </a:t>
            </a:r>
            <a:r>
              <a:rPr lang="de-DE" sz="2800" dirty="0" err="1"/>
              <a:t>Boulougouris</a:t>
            </a:r>
            <a:r>
              <a:rPr lang="de-DE" sz="2800" dirty="0"/>
              <a:t>, E.; Turan, O.; </a:t>
            </a:r>
            <a:r>
              <a:rPr lang="de-DE" sz="2800" dirty="0" err="1"/>
              <a:t>Konovessis</a:t>
            </a:r>
            <a:r>
              <a:rPr lang="de-DE" sz="2800" dirty="0"/>
              <a:t>, D. (2014): </a:t>
            </a:r>
            <a:r>
              <a:rPr lang="de-DE" sz="2800" dirty="0" err="1"/>
              <a:t>Challenges</a:t>
            </a:r>
            <a:r>
              <a:rPr lang="de-DE" sz="2800" dirty="0"/>
              <a:t> </a:t>
            </a:r>
            <a:r>
              <a:rPr lang="de-DE" sz="2800" dirty="0" err="1"/>
              <a:t>and</a:t>
            </a:r>
            <a:r>
              <a:rPr lang="de-DE" sz="2800" dirty="0"/>
              <a:t> </a:t>
            </a:r>
            <a:r>
              <a:rPr lang="de-DE" sz="2800" dirty="0" err="1"/>
              <a:t>opportunities</a:t>
            </a:r>
            <a:r>
              <a:rPr lang="de-DE" sz="2800" dirty="0"/>
              <a:t> </a:t>
            </a:r>
            <a:r>
              <a:rPr lang="de-DE" sz="2800" dirty="0" err="1"/>
              <a:t>for</a:t>
            </a:r>
            <a:r>
              <a:rPr lang="de-DE" sz="2800" dirty="0"/>
              <a:t> LNG </a:t>
            </a:r>
            <a:r>
              <a:rPr lang="de-DE" sz="2800" dirty="0" err="1"/>
              <a:t>as</a:t>
            </a:r>
            <a:r>
              <a:rPr lang="de-DE" sz="2800" dirty="0"/>
              <a:t> a </a:t>
            </a:r>
            <a:r>
              <a:rPr lang="de-DE" sz="2800" dirty="0" err="1"/>
              <a:t>ship</a:t>
            </a:r>
            <a:r>
              <a:rPr lang="de-DE" sz="2800" dirty="0"/>
              <a:t> </a:t>
            </a:r>
            <a:r>
              <a:rPr lang="de-DE" sz="2800" dirty="0" err="1"/>
              <a:t>fuel</a:t>
            </a:r>
            <a:r>
              <a:rPr lang="de-DE" sz="2800" dirty="0"/>
              <a:t> </a:t>
            </a:r>
            <a:r>
              <a:rPr lang="de-DE" sz="2800" dirty="0" err="1"/>
              <a:t>source</a:t>
            </a:r>
            <a:r>
              <a:rPr lang="de-DE" sz="2800" dirty="0"/>
              <a:t> </a:t>
            </a:r>
            <a:r>
              <a:rPr lang="de-DE" sz="2800" dirty="0" err="1"/>
              <a:t>and</a:t>
            </a:r>
            <a:r>
              <a:rPr lang="de-DE" sz="2800" dirty="0"/>
              <a:t> an </a:t>
            </a:r>
            <a:r>
              <a:rPr lang="de-DE" sz="2800" dirty="0" err="1"/>
              <a:t>application</a:t>
            </a:r>
            <a:r>
              <a:rPr lang="de-DE" sz="2800" dirty="0"/>
              <a:t> </a:t>
            </a:r>
            <a:r>
              <a:rPr lang="de-DE" sz="2800" dirty="0" err="1"/>
              <a:t>to</a:t>
            </a:r>
            <a:r>
              <a:rPr lang="de-DE" sz="2800" dirty="0"/>
              <a:t> </a:t>
            </a:r>
            <a:r>
              <a:rPr lang="de-DE" sz="2800" dirty="0" err="1"/>
              <a:t>bunkering</a:t>
            </a:r>
            <a:r>
              <a:rPr lang="de-DE" sz="2800" dirty="0"/>
              <a:t> </a:t>
            </a:r>
            <a:r>
              <a:rPr lang="de-DE" sz="2800" dirty="0" err="1"/>
              <a:t>network</a:t>
            </a:r>
            <a:r>
              <a:rPr lang="de-DE" sz="2800" dirty="0"/>
              <a:t> </a:t>
            </a:r>
            <a:r>
              <a:rPr lang="de-DE" sz="2800" dirty="0" err="1"/>
              <a:t>optimisation</a:t>
            </a:r>
            <a:r>
              <a:rPr lang="de-DE" sz="2800" dirty="0"/>
              <a:t>. In Carlos Soares, T. Santos (Eds.): Maritime Technology </a:t>
            </a:r>
            <a:r>
              <a:rPr lang="de-DE" sz="2800" dirty="0" err="1"/>
              <a:t>and</a:t>
            </a:r>
            <a:r>
              <a:rPr lang="de-DE" sz="2800" dirty="0"/>
              <a:t> Engineering, vol. 88: CRC Press, pp. 767–776.</a:t>
            </a:r>
          </a:p>
          <a:p>
            <a:pPr defTabSz="913028">
              <a:defRPr/>
            </a:pPr>
            <a:r>
              <a:rPr lang="de-DE" sz="2800" dirty="0"/>
              <a:t>BMVIT (2018): </a:t>
            </a:r>
            <a:r>
              <a:rPr lang="de-DE" sz="2800" dirty="0" err="1"/>
              <a:t>MegaWATT</a:t>
            </a:r>
            <a:r>
              <a:rPr lang="de-DE" sz="2800" dirty="0"/>
              <a:t> rollt an: Die ersten neun Elektro-Trucks ausgeliefert. </a:t>
            </a:r>
            <a:r>
              <a:rPr lang="de-DE" sz="2800" dirty="0" err="1"/>
              <a:t>Available</a:t>
            </a:r>
            <a:r>
              <a:rPr lang="de-DE" sz="2800" dirty="0"/>
              <a:t> online at https://infothek.bmvit.gv.at/man-in-steyr-praesentation-uebergabe-elektro-trucks/, </a:t>
            </a:r>
            <a:r>
              <a:rPr lang="de-DE" sz="2800" dirty="0" err="1"/>
              <a:t>checked</a:t>
            </a:r>
            <a:r>
              <a:rPr lang="de-DE" sz="2800" dirty="0"/>
              <a:t> on 7/1/2019.</a:t>
            </a:r>
          </a:p>
          <a:p>
            <a:pPr defTabSz="913028">
              <a:defRPr/>
            </a:pPr>
            <a:r>
              <a:rPr lang="de-DE" sz="2800" dirty="0" err="1"/>
              <a:t>Budras</a:t>
            </a:r>
            <a:r>
              <a:rPr lang="de-DE" sz="2800" dirty="0"/>
              <a:t>, Corinna (2015): </a:t>
            </a:r>
            <a:r>
              <a:rPr lang="de-DE" sz="2800" dirty="0" err="1"/>
              <a:t>Cargolifter</a:t>
            </a:r>
            <a:r>
              <a:rPr lang="de-DE" sz="2800" dirty="0"/>
              <a:t>: Hochfliegende Träume. Frankfurter Allgemeine Zeitung GmbH. </a:t>
            </a:r>
            <a:r>
              <a:rPr lang="de-DE" sz="2800" dirty="0" err="1"/>
              <a:t>Available</a:t>
            </a:r>
            <a:r>
              <a:rPr lang="de-DE" sz="2800" dirty="0"/>
              <a:t> online at https://www.faz.net/aktuell/finanzen/aktien/hochfliegende-traeume-fuehrten-bei-cargolifter-in-die-insolvenz-13963312.html, </a:t>
            </a:r>
            <a:r>
              <a:rPr lang="de-DE" sz="2800" dirty="0" err="1"/>
              <a:t>checked</a:t>
            </a:r>
            <a:r>
              <a:rPr lang="de-DE" sz="2800" dirty="0"/>
              <a:t> on 7/2/2019.</a:t>
            </a:r>
          </a:p>
          <a:p>
            <a:pPr defTabSz="913028">
              <a:defRPr/>
            </a:pPr>
            <a:r>
              <a:rPr lang="de-DE" sz="2800" dirty="0"/>
              <a:t>Business </a:t>
            </a:r>
            <a:r>
              <a:rPr lang="de-DE" sz="2800" dirty="0" err="1"/>
              <a:t>Upper</a:t>
            </a:r>
            <a:r>
              <a:rPr lang="de-DE" sz="2800" dirty="0"/>
              <a:t> Austria - OÖ Wirtschaftsagentur GmbH (2017): Erste Flüssigerdgas-Tankstelle in Österreich eröffnet. </a:t>
            </a:r>
            <a:r>
              <a:rPr lang="de-DE" sz="2800" dirty="0" err="1"/>
              <a:t>Available</a:t>
            </a:r>
            <a:r>
              <a:rPr lang="de-DE" sz="2800" dirty="0"/>
              <a:t> online at https://www.ooe2020.at/rechte-navigation/news-presse/detail/news/erste-fluessigerdgas-tankstelle-in-oesterreich-eroeff/, </a:t>
            </a:r>
            <a:r>
              <a:rPr lang="de-DE" sz="2800" dirty="0" err="1"/>
              <a:t>checked</a:t>
            </a:r>
            <a:r>
              <a:rPr lang="de-DE" sz="2800" dirty="0"/>
              <a:t> on 7/1/2019.</a:t>
            </a:r>
          </a:p>
          <a:p>
            <a:pPr defTabSz="913028">
              <a:defRPr/>
            </a:pPr>
            <a:r>
              <a:rPr lang="de-DE" sz="2800" dirty="0"/>
              <a:t>Cargo Center Graz (2017): Riesendrohne soll 90 Tonnen Ladung transportieren. </a:t>
            </a:r>
            <a:r>
              <a:rPr lang="de-DE" sz="2800" dirty="0" err="1"/>
              <a:t>Available</a:t>
            </a:r>
            <a:r>
              <a:rPr lang="de-DE" sz="2800" dirty="0"/>
              <a:t> online at http://www.cargo-center-graz.at/news/details/article/riesendrohne-soll-90-tonnen-ladung-transportieren/, </a:t>
            </a:r>
            <a:r>
              <a:rPr lang="de-DE" sz="2800" dirty="0" err="1"/>
              <a:t>checked</a:t>
            </a:r>
            <a:r>
              <a:rPr lang="de-DE" sz="2800" dirty="0"/>
              <a:t> on 7/1/2019.</a:t>
            </a:r>
          </a:p>
          <a:p>
            <a:pPr defTabSz="913028">
              <a:defRPr/>
            </a:pPr>
            <a:r>
              <a:rPr lang="de-DE" sz="2800" dirty="0"/>
              <a:t>Cargo </a:t>
            </a:r>
            <a:r>
              <a:rPr lang="de-DE" sz="2800" dirty="0" err="1"/>
              <a:t>sous</a:t>
            </a:r>
            <a:r>
              <a:rPr lang="de-DE" sz="2800" dirty="0"/>
              <a:t> </a:t>
            </a:r>
            <a:r>
              <a:rPr lang="de-DE" sz="2800" dirty="0" err="1"/>
              <a:t>terrain</a:t>
            </a:r>
            <a:r>
              <a:rPr lang="de-DE" sz="2800" dirty="0"/>
              <a:t> AG (2019): Was ist CST. </a:t>
            </a:r>
            <a:r>
              <a:rPr lang="de-DE" sz="2800" dirty="0" err="1"/>
              <a:t>Available</a:t>
            </a:r>
            <a:r>
              <a:rPr lang="de-DE" sz="2800" dirty="0"/>
              <a:t> online at https://www.cst.ch/was-ist-cst/, </a:t>
            </a:r>
            <a:r>
              <a:rPr lang="de-DE" sz="2800" dirty="0" err="1"/>
              <a:t>checked</a:t>
            </a:r>
            <a:r>
              <a:rPr lang="de-DE" sz="2800" dirty="0"/>
              <a:t> on 7/1/2019.</a:t>
            </a:r>
          </a:p>
          <a:p>
            <a:pPr defTabSz="913028">
              <a:defRPr/>
            </a:pPr>
            <a:r>
              <a:rPr lang="de-DE" sz="2800" dirty="0" err="1"/>
              <a:t>Cookson</a:t>
            </a:r>
            <a:r>
              <a:rPr lang="de-DE" sz="2800" dirty="0"/>
              <a:t>, Graham (2018): INRIX Global Traffic </a:t>
            </a:r>
            <a:r>
              <a:rPr lang="de-DE" sz="2800" dirty="0" err="1"/>
              <a:t>Scorecard</a:t>
            </a:r>
            <a:r>
              <a:rPr lang="de-DE" sz="2800" dirty="0"/>
              <a:t>. INRIX Research. </a:t>
            </a:r>
            <a:r>
              <a:rPr lang="de-DE" sz="2800" dirty="0" err="1"/>
              <a:t>Available</a:t>
            </a:r>
            <a:r>
              <a:rPr lang="de-DE" sz="2800" dirty="0"/>
              <a:t> online at https://www.dmagazine.com/wp-content/uploads/2018/02/INRIX_2017_Traffic_Scorecard_Final_2.pdf, </a:t>
            </a:r>
            <a:r>
              <a:rPr lang="de-DE" sz="2800" dirty="0" err="1"/>
              <a:t>checked</a:t>
            </a:r>
            <a:r>
              <a:rPr lang="de-DE" sz="2800" dirty="0"/>
              <a:t> on 6/17/2019.</a:t>
            </a:r>
          </a:p>
          <a:p>
            <a:pPr defTabSz="913028">
              <a:defRPr/>
            </a:pPr>
            <a:r>
              <a:rPr lang="de-DE" sz="2800" dirty="0"/>
              <a:t>Corman, Francesco; Voß, Stefan; Negenborn, Rudy R. (Eds.) (2015): </a:t>
            </a:r>
            <a:r>
              <a:rPr lang="de-DE" sz="2800" dirty="0" err="1"/>
              <a:t>Computational</a:t>
            </a:r>
            <a:r>
              <a:rPr lang="de-DE" sz="2800" dirty="0"/>
              <a:t> </a:t>
            </a:r>
            <a:r>
              <a:rPr lang="de-DE" sz="2800" dirty="0" err="1"/>
              <a:t>Logistics</a:t>
            </a:r>
            <a:r>
              <a:rPr lang="de-DE" sz="2800" dirty="0"/>
              <a:t>. Cham: Springer International Publishing (</a:t>
            </a:r>
            <a:r>
              <a:rPr lang="de-DE" sz="2800" dirty="0" err="1"/>
              <a:t>Lecture</a:t>
            </a:r>
            <a:r>
              <a:rPr lang="de-DE" sz="2800" dirty="0"/>
              <a:t> Notes in Computer Science).</a:t>
            </a:r>
          </a:p>
          <a:p>
            <a:pPr defTabSz="913028">
              <a:defRPr/>
            </a:pPr>
            <a:r>
              <a:rPr lang="de-DE" sz="2800" dirty="0" err="1"/>
              <a:t>D'Andrea</a:t>
            </a:r>
            <a:r>
              <a:rPr lang="de-DE" sz="2800" dirty="0"/>
              <a:t>, </a:t>
            </a:r>
            <a:r>
              <a:rPr lang="de-DE" sz="2800" dirty="0" err="1"/>
              <a:t>Raffaello</a:t>
            </a:r>
            <a:r>
              <a:rPr lang="de-DE" sz="2800" dirty="0"/>
              <a:t> (2014): Guest Editorial Can </a:t>
            </a:r>
            <a:r>
              <a:rPr lang="de-DE" sz="2800" dirty="0" err="1"/>
              <a:t>Drones</a:t>
            </a:r>
            <a:r>
              <a:rPr lang="de-DE" sz="2800" dirty="0"/>
              <a:t> </a:t>
            </a:r>
            <a:r>
              <a:rPr lang="de-DE" sz="2800" dirty="0" err="1"/>
              <a:t>Deliver</a:t>
            </a:r>
            <a:r>
              <a:rPr lang="de-DE" sz="2800" dirty="0"/>
              <a:t>? In IEEE Trans. Automat. </a:t>
            </a:r>
            <a:r>
              <a:rPr lang="de-DE" sz="2800" dirty="0" err="1"/>
              <a:t>Sci</a:t>
            </a:r>
            <a:r>
              <a:rPr lang="de-DE" sz="2800" dirty="0"/>
              <a:t>. Eng. 11 (3), pp. 647–648. DOI: 10.1109/TASE.2014.2326952.</a:t>
            </a:r>
          </a:p>
          <a:p>
            <a:pPr defTabSz="913028">
              <a:defRPr/>
            </a:pPr>
            <a:r>
              <a:rPr lang="de-DE" sz="2800" dirty="0"/>
              <a:t>Davies, Alex (2013): This </a:t>
            </a:r>
            <a:r>
              <a:rPr lang="de-DE" sz="2800" dirty="0" err="1"/>
              <a:t>Huge</a:t>
            </a:r>
            <a:r>
              <a:rPr lang="de-DE" sz="2800" dirty="0"/>
              <a:t> Zeppelin </a:t>
            </a:r>
            <a:r>
              <a:rPr lang="de-DE" sz="2800" dirty="0" err="1"/>
              <a:t>Could</a:t>
            </a:r>
            <a:r>
              <a:rPr lang="de-DE" sz="2800" dirty="0"/>
              <a:t> </a:t>
            </a:r>
            <a:r>
              <a:rPr lang="de-DE" sz="2800" dirty="0" err="1"/>
              <a:t>Revolutionize</a:t>
            </a:r>
            <a:r>
              <a:rPr lang="de-DE" sz="2800" dirty="0"/>
              <a:t> The </a:t>
            </a:r>
            <a:r>
              <a:rPr lang="de-DE" sz="2800" dirty="0" err="1"/>
              <a:t>Shipping</a:t>
            </a:r>
            <a:r>
              <a:rPr lang="de-DE" sz="2800" dirty="0"/>
              <a:t> </a:t>
            </a:r>
            <a:r>
              <a:rPr lang="de-DE" sz="2800" dirty="0" err="1"/>
              <a:t>Industry</a:t>
            </a:r>
            <a:r>
              <a:rPr lang="de-DE" sz="2800" dirty="0"/>
              <a:t>. Business Insider. </a:t>
            </a:r>
            <a:r>
              <a:rPr lang="de-DE" sz="2800" dirty="0" err="1"/>
              <a:t>Available</a:t>
            </a:r>
            <a:r>
              <a:rPr lang="de-DE" sz="2800" dirty="0"/>
              <a:t> online at https://www.businessinsider.com/aeroscraft-airship-could-change-avatiation-2013-9?IR=T, </a:t>
            </a:r>
            <a:r>
              <a:rPr lang="de-DE" sz="2800" dirty="0" err="1"/>
              <a:t>updated</a:t>
            </a:r>
            <a:r>
              <a:rPr lang="de-DE" sz="2800" dirty="0"/>
              <a:t> on 9/9/2013, </a:t>
            </a:r>
            <a:r>
              <a:rPr lang="de-DE" sz="2800" dirty="0" err="1"/>
              <a:t>checked</a:t>
            </a:r>
            <a:r>
              <a:rPr lang="de-DE" sz="2800" dirty="0"/>
              <a:t> on 7/2/2019.</a:t>
            </a:r>
          </a:p>
          <a:p>
            <a:pPr defTabSz="913028">
              <a:defRPr/>
            </a:pPr>
            <a:r>
              <a:rPr lang="de-DE" sz="2800" dirty="0" err="1"/>
              <a:t>Derndorfer</a:t>
            </a:r>
            <a:r>
              <a:rPr lang="de-DE" sz="2800" dirty="0"/>
              <a:t>, Anna: Logistik 4.0. Macher Media House GmbH. </a:t>
            </a:r>
            <a:r>
              <a:rPr lang="de-DE" sz="2800" dirty="0" err="1"/>
              <a:t>Available</a:t>
            </a:r>
            <a:r>
              <a:rPr lang="de-DE" sz="2800" dirty="0"/>
              <a:t> online at https://diemacher.at/1083/logistik-4, </a:t>
            </a:r>
            <a:r>
              <a:rPr lang="de-DE" sz="2800" dirty="0" err="1"/>
              <a:t>checked</a:t>
            </a:r>
            <a:r>
              <a:rPr lang="de-DE" sz="2800" dirty="0"/>
              <a:t> on 7/2/2019.</a:t>
            </a:r>
          </a:p>
          <a:p>
            <a:pPr defTabSz="913028">
              <a:defRPr/>
            </a:pPr>
            <a:r>
              <a:rPr lang="de-DE" sz="2800" dirty="0"/>
              <a:t>Deutsche Post AG (2019): DHL </a:t>
            </a:r>
            <a:r>
              <a:rPr lang="de-DE" sz="2800" dirty="0" err="1"/>
              <a:t>Paketkopter</a:t>
            </a:r>
            <a:r>
              <a:rPr lang="de-DE" sz="2800" dirty="0"/>
              <a:t>. </a:t>
            </a:r>
            <a:r>
              <a:rPr lang="de-DE" sz="2800" dirty="0" err="1"/>
              <a:t>Available</a:t>
            </a:r>
            <a:r>
              <a:rPr lang="de-DE" sz="2800" dirty="0"/>
              <a:t> online at https://www.dpdhl.com/de/presse/specials/dhl-paketkopter.html, </a:t>
            </a:r>
            <a:r>
              <a:rPr lang="de-DE" sz="2800" dirty="0" err="1"/>
              <a:t>updated</a:t>
            </a:r>
            <a:r>
              <a:rPr lang="de-DE" sz="2800" dirty="0"/>
              <a:t> on 7/1/2019, </a:t>
            </a:r>
            <a:r>
              <a:rPr lang="de-DE" sz="2800" dirty="0" err="1"/>
              <a:t>checked</a:t>
            </a:r>
            <a:r>
              <a:rPr lang="de-DE" sz="2800" dirty="0"/>
              <a:t> on 7/1/2019.</a:t>
            </a:r>
          </a:p>
          <a:p>
            <a:pPr defTabSz="913028">
              <a:defRPr/>
            </a:pPr>
            <a:r>
              <a:rPr lang="de-DE" sz="2800" dirty="0"/>
              <a:t>DLR Transport: </a:t>
            </a:r>
            <a:r>
              <a:rPr lang="de-DE" sz="2800" dirty="0" err="1"/>
              <a:t>Researching</a:t>
            </a:r>
            <a:r>
              <a:rPr lang="de-DE" sz="2800" dirty="0"/>
              <a:t> </a:t>
            </a:r>
            <a:r>
              <a:rPr lang="de-DE" sz="2800" dirty="0" err="1"/>
              <a:t>the</a:t>
            </a:r>
            <a:r>
              <a:rPr lang="de-DE" sz="2800" dirty="0"/>
              <a:t> Next Generation Train. </a:t>
            </a:r>
            <a:r>
              <a:rPr lang="de-DE" sz="2800" dirty="0" err="1"/>
              <a:t>Available</a:t>
            </a:r>
            <a:r>
              <a:rPr lang="de-DE" sz="2800" dirty="0"/>
              <a:t> online at https://verkehrsforschung.dlr.de/en/projects/ngt-cargo, </a:t>
            </a:r>
            <a:r>
              <a:rPr lang="de-DE" sz="2800" dirty="0" err="1"/>
              <a:t>checked</a:t>
            </a:r>
            <a:r>
              <a:rPr lang="de-DE" sz="2800" dirty="0"/>
              <a:t> on 6/20/2019.</a:t>
            </a:r>
          </a:p>
          <a:p>
            <a:pPr defTabSz="913028">
              <a:defRPr/>
            </a:pPr>
            <a:r>
              <a:rPr lang="de-DE" sz="2800" dirty="0"/>
              <a:t>DLR Transport (2017): NGT CARGO: </a:t>
            </a:r>
            <a:r>
              <a:rPr lang="de-DE" sz="2800" dirty="0" err="1"/>
              <a:t>What</a:t>
            </a:r>
            <a:r>
              <a:rPr lang="de-DE" sz="2800" dirty="0"/>
              <a:t> </a:t>
            </a:r>
            <a:r>
              <a:rPr lang="de-DE" sz="2800" dirty="0" err="1"/>
              <a:t>freight</a:t>
            </a:r>
            <a:r>
              <a:rPr lang="de-DE" sz="2800" dirty="0"/>
              <a:t> </a:t>
            </a:r>
            <a:r>
              <a:rPr lang="de-DE" sz="2800" dirty="0" err="1"/>
              <a:t>trains</a:t>
            </a:r>
            <a:r>
              <a:rPr lang="de-DE" sz="2800" dirty="0"/>
              <a:t> </a:t>
            </a:r>
            <a:r>
              <a:rPr lang="de-DE" sz="2800" dirty="0" err="1"/>
              <a:t>of</a:t>
            </a:r>
            <a:r>
              <a:rPr lang="de-DE" sz="2800" dirty="0"/>
              <a:t> </a:t>
            </a:r>
            <a:r>
              <a:rPr lang="de-DE" sz="2800" dirty="0" err="1"/>
              <a:t>the</a:t>
            </a:r>
            <a:r>
              <a:rPr lang="de-DE" sz="2800" dirty="0"/>
              <a:t> </a:t>
            </a:r>
            <a:r>
              <a:rPr lang="de-DE" sz="2800" dirty="0" err="1"/>
              <a:t>future</a:t>
            </a:r>
            <a:r>
              <a:rPr lang="de-DE" sz="2800" dirty="0"/>
              <a:t> will </a:t>
            </a:r>
            <a:r>
              <a:rPr lang="de-DE" sz="2800" dirty="0" err="1"/>
              <a:t>look</a:t>
            </a:r>
            <a:r>
              <a:rPr lang="de-DE" sz="2800" dirty="0"/>
              <a:t> like. Deutsches Zentrum für Luft- und Raumfahrt (DLR). </a:t>
            </a:r>
            <a:r>
              <a:rPr lang="de-DE" sz="2800" dirty="0" err="1"/>
              <a:t>Available</a:t>
            </a:r>
            <a:r>
              <a:rPr lang="de-DE" sz="2800" dirty="0"/>
              <a:t> online at https://www.dlr.de/dlr/en/desktopdefault.aspx/tabid-10081/151_read-21934/#/gallery/26733, </a:t>
            </a:r>
            <a:r>
              <a:rPr lang="de-DE" sz="2800" dirty="0" err="1"/>
              <a:t>checked</a:t>
            </a:r>
            <a:r>
              <a:rPr lang="de-DE" sz="2800" dirty="0"/>
              <a:t> on 6/20/2019.</a:t>
            </a:r>
          </a:p>
          <a:p>
            <a:pPr defTabSz="913028">
              <a:defRPr/>
            </a:pPr>
            <a:r>
              <a:rPr lang="de-DE" sz="2800" dirty="0"/>
              <a:t>DLR Transport (2018): Dynamic Virtual </a:t>
            </a:r>
            <a:r>
              <a:rPr lang="de-DE" sz="2800" dirty="0" err="1"/>
              <a:t>Coupling</a:t>
            </a:r>
            <a:r>
              <a:rPr lang="de-DE" sz="2800" dirty="0"/>
              <a:t>. </a:t>
            </a:r>
            <a:r>
              <a:rPr lang="de-DE" sz="2800" dirty="0" err="1"/>
              <a:t>Available</a:t>
            </a:r>
            <a:r>
              <a:rPr lang="de-DE" sz="2800" dirty="0"/>
              <a:t> online at https://verkehrsforschung.dlr.de/en/innotrans-2018/dynamisches-fluegeln-1, </a:t>
            </a:r>
            <a:r>
              <a:rPr lang="de-DE" sz="2800" dirty="0" err="1"/>
              <a:t>checked</a:t>
            </a:r>
            <a:r>
              <a:rPr lang="de-DE" sz="2800" dirty="0"/>
              <a:t> on 7/29/2019.</a:t>
            </a:r>
          </a:p>
          <a:p>
            <a:pPr defTabSz="913028">
              <a:defRPr/>
            </a:pPr>
            <a:r>
              <a:rPr lang="de-DE" sz="2800" dirty="0"/>
              <a:t>DP World (2019): DP World </a:t>
            </a:r>
            <a:r>
              <a:rPr lang="de-DE" sz="2800" dirty="0" err="1"/>
              <a:t>Cargospeed</a:t>
            </a:r>
            <a:r>
              <a:rPr lang="de-DE" sz="2800" dirty="0"/>
              <a:t>. </a:t>
            </a:r>
            <a:r>
              <a:rPr lang="de-DE" sz="2800" dirty="0" err="1"/>
              <a:t>Available</a:t>
            </a:r>
            <a:r>
              <a:rPr lang="de-DE" sz="2800" dirty="0"/>
              <a:t> online at https://www.dpworld.com/smart-trade/dp-world-cargospeed, </a:t>
            </a:r>
            <a:r>
              <a:rPr lang="de-DE" sz="2800" dirty="0" err="1"/>
              <a:t>checked</a:t>
            </a:r>
            <a:r>
              <a:rPr lang="de-DE" sz="2800" dirty="0"/>
              <a:t> on 7/1/2019.</a:t>
            </a:r>
          </a:p>
          <a:p>
            <a:pPr defTabSz="913028">
              <a:defRPr/>
            </a:pPr>
            <a:r>
              <a:rPr lang="de-DE" sz="2800" dirty="0"/>
              <a:t>DVGW (2019): Mobility </a:t>
            </a:r>
            <a:r>
              <a:rPr lang="de-DE" sz="2800" dirty="0" err="1"/>
              <a:t>with</a:t>
            </a:r>
            <a:r>
              <a:rPr lang="de-DE" sz="2800" dirty="0"/>
              <a:t> gas </a:t>
            </a:r>
            <a:r>
              <a:rPr lang="de-DE" sz="2800" dirty="0" err="1"/>
              <a:t>and</a:t>
            </a:r>
            <a:r>
              <a:rPr lang="de-DE" sz="2800" dirty="0"/>
              <a:t> LNG - </a:t>
            </a:r>
            <a:r>
              <a:rPr lang="de-DE" sz="2800" dirty="0" err="1"/>
              <a:t>climate-friendly</a:t>
            </a:r>
            <a:r>
              <a:rPr lang="de-DE" sz="2800" dirty="0"/>
              <a:t> </a:t>
            </a:r>
            <a:r>
              <a:rPr lang="de-DE" sz="2800" dirty="0" err="1"/>
              <a:t>fuels</a:t>
            </a:r>
            <a:r>
              <a:rPr lang="de-DE" sz="2800" dirty="0"/>
              <a:t>. </a:t>
            </a:r>
            <a:r>
              <a:rPr lang="de-DE" sz="2800" dirty="0" err="1"/>
              <a:t>Available</a:t>
            </a:r>
            <a:r>
              <a:rPr lang="de-DE" sz="2800" dirty="0"/>
              <a:t> online at https://www.dvgw.de/english-pages/topics/dvgws-research-and-development-topics/mobility-with-gas-and-lng/, </a:t>
            </a:r>
            <a:r>
              <a:rPr lang="de-DE" sz="2800" dirty="0" err="1"/>
              <a:t>checked</a:t>
            </a:r>
            <a:r>
              <a:rPr lang="de-DE" sz="2800" dirty="0"/>
              <a:t> on 7/17/2019.</a:t>
            </a:r>
          </a:p>
          <a:p>
            <a:pPr defTabSz="913028">
              <a:defRPr/>
            </a:pPr>
            <a:r>
              <a:rPr lang="de-DE" sz="2800" dirty="0"/>
              <a:t>European </a:t>
            </a:r>
            <a:r>
              <a:rPr lang="de-DE" sz="2800" dirty="0" err="1"/>
              <a:t>Commission</a:t>
            </a:r>
            <a:r>
              <a:rPr lang="de-DE" sz="2800" dirty="0"/>
              <a:t> (2011): White </a:t>
            </a:r>
            <a:r>
              <a:rPr lang="de-DE" sz="2800" dirty="0" err="1"/>
              <a:t>paper</a:t>
            </a:r>
            <a:r>
              <a:rPr lang="de-DE" sz="2800" dirty="0"/>
              <a:t> on </a:t>
            </a:r>
            <a:r>
              <a:rPr lang="de-DE" sz="2800" dirty="0" err="1"/>
              <a:t>transport</a:t>
            </a:r>
            <a:r>
              <a:rPr lang="de-DE" sz="2800" dirty="0"/>
              <a:t>. White </a:t>
            </a:r>
            <a:r>
              <a:rPr lang="de-DE" sz="2800" dirty="0" err="1"/>
              <a:t>paper</a:t>
            </a:r>
            <a:r>
              <a:rPr lang="de-DE" sz="2800" dirty="0"/>
              <a:t> on </a:t>
            </a:r>
            <a:r>
              <a:rPr lang="de-DE" sz="2800" dirty="0" err="1"/>
              <a:t>transport</a:t>
            </a:r>
            <a:r>
              <a:rPr lang="de-DE" sz="2800" dirty="0"/>
              <a:t>. Roadmap </a:t>
            </a:r>
            <a:r>
              <a:rPr lang="de-DE" sz="2800" dirty="0" err="1"/>
              <a:t>to</a:t>
            </a:r>
            <a:r>
              <a:rPr lang="de-DE" sz="2800" dirty="0"/>
              <a:t> a </a:t>
            </a:r>
            <a:r>
              <a:rPr lang="de-DE" sz="2800" dirty="0" err="1"/>
              <a:t>single</a:t>
            </a:r>
            <a:r>
              <a:rPr lang="de-DE" sz="2800" dirty="0"/>
              <a:t> </a:t>
            </a:r>
            <a:r>
              <a:rPr lang="de-DE" sz="2800" dirty="0" err="1"/>
              <a:t>european</a:t>
            </a:r>
            <a:r>
              <a:rPr lang="de-DE" sz="2800" dirty="0"/>
              <a:t> </a:t>
            </a:r>
            <a:r>
              <a:rPr lang="de-DE" sz="2800" dirty="0" err="1"/>
              <a:t>transport</a:t>
            </a:r>
            <a:r>
              <a:rPr lang="de-DE" sz="2800" dirty="0"/>
              <a:t> </a:t>
            </a:r>
            <a:r>
              <a:rPr lang="de-DE" sz="2800" dirty="0" err="1"/>
              <a:t>area</a:t>
            </a:r>
            <a:r>
              <a:rPr lang="de-DE" sz="2800" dirty="0"/>
              <a:t> – </a:t>
            </a:r>
            <a:r>
              <a:rPr lang="de-DE" sz="2800" dirty="0" err="1"/>
              <a:t>towards</a:t>
            </a:r>
            <a:r>
              <a:rPr lang="de-DE" sz="2800" dirty="0"/>
              <a:t> a </a:t>
            </a:r>
            <a:r>
              <a:rPr lang="de-DE" sz="2800" dirty="0" err="1"/>
              <a:t>competitive</a:t>
            </a:r>
            <a:r>
              <a:rPr lang="de-DE" sz="2800" dirty="0"/>
              <a:t> </a:t>
            </a:r>
            <a:r>
              <a:rPr lang="de-DE" sz="2800" dirty="0" err="1"/>
              <a:t>and</a:t>
            </a:r>
            <a:r>
              <a:rPr lang="de-DE" sz="2800" dirty="0"/>
              <a:t> </a:t>
            </a:r>
            <a:r>
              <a:rPr lang="de-DE" sz="2800" dirty="0" err="1"/>
              <a:t>resource-efficient</a:t>
            </a:r>
            <a:r>
              <a:rPr lang="de-DE" sz="2800" dirty="0"/>
              <a:t> </a:t>
            </a:r>
            <a:r>
              <a:rPr lang="de-DE" sz="2800" dirty="0" err="1"/>
              <a:t>transport</a:t>
            </a:r>
            <a:r>
              <a:rPr lang="de-DE" sz="2800" dirty="0"/>
              <a:t> </a:t>
            </a:r>
            <a:r>
              <a:rPr lang="de-DE" sz="2800" dirty="0" err="1"/>
              <a:t>system</a:t>
            </a:r>
            <a:r>
              <a:rPr lang="de-DE" sz="2800" dirty="0"/>
              <a:t>. </a:t>
            </a:r>
            <a:r>
              <a:rPr lang="de-DE" sz="2800" dirty="0" err="1"/>
              <a:t>Available</a:t>
            </a:r>
            <a:r>
              <a:rPr lang="de-DE" sz="2800" dirty="0"/>
              <a:t> online at https://ec.europa.eu/transport/sites/transport/files/themes/strategies/doc/2011_white_paper/white-paper-illustrated-brochure_en.pdf, </a:t>
            </a:r>
            <a:r>
              <a:rPr lang="de-DE" sz="2800" dirty="0" err="1"/>
              <a:t>checked</a:t>
            </a:r>
            <a:r>
              <a:rPr lang="de-DE" sz="2800" dirty="0"/>
              <a:t> on 6/5/2019.</a:t>
            </a:r>
          </a:p>
          <a:p>
            <a:pPr defTabSz="913028">
              <a:defRPr/>
            </a:pPr>
            <a:r>
              <a:rPr lang="de-DE" sz="2800" dirty="0"/>
              <a:t>European </a:t>
            </a:r>
            <a:r>
              <a:rPr lang="de-DE" sz="2800" dirty="0" err="1"/>
              <a:t>Commission</a:t>
            </a:r>
            <a:r>
              <a:rPr lang="de-DE" sz="2800" dirty="0"/>
              <a:t> (2018): Multimodal </a:t>
            </a:r>
            <a:r>
              <a:rPr lang="de-DE" sz="2800" dirty="0" err="1"/>
              <a:t>Sustainable</a:t>
            </a:r>
            <a:r>
              <a:rPr lang="de-DE" sz="2800" dirty="0"/>
              <a:t> Transport: </a:t>
            </a:r>
            <a:r>
              <a:rPr lang="de-DE" sz="2800" dirty="0" err="1"/>
              <a:t>which</a:t>
            </a:r>
            <a:r>
              <a:rPr lang="de-DE" sz="2800" dirty="0"/>
              <a:t> </a:t>
            </a:r>
            <a:r>
              <a:rPr lang="de-DE" sz="2800" dirty="0" err="1"/>
              <a:t>role</a:t>
            </a:r>
            <a:r>
              <a:rPr lang="de-DE" sz="2800" dirty="0"/>
              <a:t> </a:t>
            </a:r>
            <a:r>
              <a:rPr lang="de-DE" sz="2800" dirty="0" err="1"/>
              <a:t>for</a:t>
            </a:r>
            <a:r>
              <a:rPr lang="de-DE" sz="2800" dirty="0"/>
              <a:t> </a:t>
            </a:r>
            <a:r>
              <a:rPr lang="de-DE" sz="2800" dirty="0" err="1"/>
              <a:t>the</a:t>
            </a:r>
            <a:r>
              <a:rPr lang="de-DE" sz="2800" dirty="0"/>
              <a:t> </a:t>
            </a:r>
            <a:r>
              <a:rPr lang="de-DE" sz="2800" dirty="0" err="1"/>
              <a:t>internalisation</a:t>
            </a:r>
            <a:r>
              <a:rPr lang="de-DE" sz="2800" dirty="0"/>
              <a:t> </a:t>
            </a:r>
            <a:r>
              <a:rPr lang="de-DE" sz="2800" dirty="0" err="1"/>
              <a:t>of</a:t>
            </a:r>
            <a:r>
              <a:rPr lang="de-DE" sz="2800" dirty="0"/>
              <a:t> </a:t>
            </a:r>
            <a:r>
              <a:rPr lang="de-DE" sz="2800" dirty="0" err="1"/>
              <a:t>external</a:t>
            </a:r>
            <a:r>
              <a:rPr lang="de-DE" sz="2800" dirty="0"/>
              <a:t> </a:t>
            </a:r>
            <a:r>
              <a:rPr lang="de-DE" sz="2800" dirty="0" err="1"/>
              <a:t>costs</a:t>
            </a:r>
            <a:r>
              <a:rPr lang="de-DE" sz="2800" dirty="0"/>
              <a:t>? </a:t>
            </a:r>
            <a:r>
              <a:rPr lang="de-DE" sz="2800" dirty="0" err="1"/>
              <a:t>Available</a:t>
            </a:r>
            <a:r>
              <a:rPr lang="de-DE" sz="2800" dirty="0"/>
              <a:t> online at https://ec.europa.eu/transport/sites/transport/files/2018-year-multimodality-external-costs-note.pdf, </a:t>
            </a:r>
            <a:r>
              <a:rPr lang="de-DE" sz="2800" dirty="0" err="1"/>
              <a:t>checked</a:t>
            </a:r>
            <a:r>
              <a:rPr lang="de-DE" sz="2800" dirty="0"/>
              <a:t> on 6/17/2019.</a:t>
            </a:r>
          </a:p>
          <a:p>
            <a:pPr defTabSz="913028">
              <a:defRPr/>
            </a:pPr>
            <a:endParaRPr lang="de-DE" sz="1600" dirty="0" smtClean="0"/>
          </a:p>
          <a:p>
            <a:pPr defTabSz="913028">
              <a:defRPr/>
            </a:pPr>
            <a:endParaRPr lang="de-DE" sz="1600" dirty="0"/>
          </a:p>
          <a:p>
            <a:pPr defTabSz="913028">
              <a:defRPr/>
            </a:pPr>
            <a:endParaRPr lang="en-US"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solidFill>
                <a:schemeClr val="tx1"/>
              </a:solidFill>
            </a:endParaRPr>
          </a:p>
          <a:p>
            <a:pPr defTabSz="904234">
              <a:spcBef>
                <a:spcPts val="0"/>
              </a:spcBef>
              <a:buSzTx/>
              <a:defRPr/>
            </a:pPr>
            <a:endParaRPr lang="en-GB" sz="1600" dirty="0"/>
          </a:p>
          <a:p>
            <a:pPr defTabSz="904234">
              <a:spcBef>
                <a:spcPts val="0"/>
              </a:spcBef>
              <a:buSzTx/>
              <a:defRPr/>
            </a:pPr>
            <a:endParaRPr lang="de-DE" sz="1600" dirty="0" smtClean="0"/>
          </a:p>
          <a:p>
            <a:endParaRPr lang="de-AT" sz="1600" dirty="0" smtClean="0"/>
          </a:p>
          <a:p>
            <a:endParaRPr lang="de-AT" sz="1600" dirty="0" smtClean="0"/>
          </a:p>
        </p:txBody>
      </p:sp>
      <p:sp>
        <p:nvSpPr>
          <p:cNvPr id="6"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Tree>
    <p:extLst>
      <p:ext uri="{BB962C8B-B14F-4D97-AF65-F5344CB8AC3E}">
        <p14:creationId xmlns:p14="http://schemas.microsoft.com/office/powerpoint/2010/main" val="3042574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lumMod val="75000"/>
                    <a:lumOff val="25000"/>
                  </a:schemeClr>
                </a:solidFill>
              </a:rPr>
              <a:t>References </a:t>
            </a:r>
            <a:endParaRPr lang="de-DE" b="1" dirty="0">
              <a:solidFill>
                <a:schemeClr val="tx1">
                  <a:lumMod val="75000"/>
                  <a:lumOff val="25000"/>
                </a:schemeClr>
              </a:solidFill>
            </a:endParaRPr>
          </a:p>
        </p:txBody>
      </p:sp>
      <p:sp>
        <p:nvSpPr>
          <p:cNvPr id="3" name="Inhaltsplatzhalter 2"/>
          <p:cNvSpPr>
            <a:spLocks noGrp="1"/>
          </p:cNvSpPr>
          <p:nvPr>
            <p:ph idx="1"/>
          </p:nvPr>
        </p:nvSpPr>
        <p:spPr>
          <a:xfrm>
            <a:off x="457200" y="1700808"/>
            <a:ext cx="8229600" cy="4896544"/>
          </a:xfrm>
        </p:spPr>
        <p:txBody>
          <a:bodyPr>
            <a:normAutofit fontScale="32500" lnSpcReduction="20000"/>
          </a:bodyPr>
          <a:lstStyle/>
          <a:p>
            <a:pPr defTabSz="913028">
              <a:defRPr/>
            </a:pPr>
            <a:r>
              <a:rPr lang="de-DE" sz="2800" dirty="0" smtClean="0"/>
              <a:t>European </a:t>
            </a:r>
            <a:r>
              <a:rPr lang="de-DE" sz="2800" dirty="0" err="1"/>
              <a:t>Commission</a:t>
            </a:r>
            <a:r>
              <a:rPr lang="de-DE" sz="2800" dirty="0"/>
              <a:t> (2011): White </a:t>
            </a:r>
            <a:r>
              <a:rPr lang="de-DE" sz="2800" dirty="0" err="1"/>
              <a:t>paper</a:t>
            </a:r>
            <a:r>
              <a:rPr lang="de-DE" sz="2800" dirty="0"/>
              <a:t> on </a:t>
            </a:r>
            <a:r>
              <a:rPr lang="de-DE" sz="2800" dirty="0" err="1"/>
              <a:t>transport</a:t>
            </a:r>
            <a:r>
              <a:rPr lang="de-DE" sz="2800" dirty="0"/>
              <a:t>. White </a:t>
            </a:r>
            <a:r>
              <a:rPr lang="de-DE" sz="2800" dirty="0" err="1"/>
              <a:t>paper</a:t>
            </a:r>
            <a:r>
              <a:rPr lang="de-DE" sz="2800" dirty="0"/>
              <a:t> on </a:t>
            </a:r>
            <a:r>
              <a:rPr lang="de-DE" sz="2800" dirty="0" err="1"/>
              <a:t>transport</a:t>
            </a:r>
            <a:r>
              <a:rPr lang="de-DE" sz="2800" dirty="0"/>
              <a:t>. Roadmap </a:t>
            </a:r>
            <a:r>
              <a:rPr lang="de-DE" sz="2800" dirty="0" err="1"/>
              <a:t>to</a:t>
            </a:r>
            <a:r>
              <a:rPr lang="de-DE" sz="2800" dirty="0"/>
              <a:t> a </a:t>
            </a:r>
            <a:r>
              <a:rPr lang="de-DE" sz="2800" dirty="0" err="1"/>
              <a:t>single</a:t>
            </a:r>
            <a:r>
              <a:rPr lang="de-DE" sz="2800" dirty="0"/>
              <a:t> </a:t>
            </a:r>
            <a:r>
              <a:rPr lang="de-DE" sz="2800" dirty="0" err="1"/>
              <a:t>european</a:t>
            </a:r>
            <a:r>
              <a:rPr lang="de-DE" sz="2800" dirty="0"/>
              <a:t> </a:t>
            </a:r>
            <a:r>
              <a:rPr lang="de-DE" sz="2800" dirty="0" err="1"/>
              <a:t>transport</a:t>
            </a:r>
            <a:r>
              <a:rPr lang="de-DE" sz="2800" dirty="0"/>
              <a:t> </a:t>
            </a:r>
            <a:r>
              <a:rPr lang="de-DE" sz="2800" dirty="0" err="1"/>
              <a:t>area</a:t>
            </a:r>
            <a:r>
              <a:rPr lang="de-DE" sz="2800" dirty="0"/>
              <a:t> – </a:t>
            </a:r>
            <a:r>
              <a:rPr lang="de-DE" sz="2800" dirty="0" err="1"/>
              <a:t>towards</a:t>
            </a:r>
            <a:r>
              <a:rPr lang="de-DE" sz="2800" dirty="0"/>
              <a:t> a </a:t>
            </a:r>
            <a:r>
              <a:rPr lang="de-DE" sz="2800" dirty="0" err="1"/>
              <a:t>competitive</a:t>
            </a:r>
            <a:r>
              <a:rPr lang="de-DE" sz="2800" dirty="0"/>
              <a:t> </a:t>
            </a:r>
            <a:r>
              <a:rPr lang="de-DE" sz="2800" dirty="0" err="1"/>
              <a:t>and</a:t>
            </a:r>
            <a:r>
              <a:rPr lang="de-DE" sz="2800" dirty="0"/>
              <a:t> </a:t>
            </a:r>
            <a:r>
              <a:rPr lang="de-DE" sz="2800" dirty="0" err="1"/>
              <a:t>resource-efficient</a:t>
            </a:r>
            <a:r>
              <a:rPr lang="de-DE" sz="2800" dirty="0"/>
              <a:t> </a:t>
            </a:r>
            <a:r>
              <a:rPr lang="de-DE" sz="2800" dirty="0" err="1"/>
              <a:t>transport</a:t>
            </a:r>
            <a:r>
              <a:rPr lang="de-DE" sz="2800" dirty="0"/>
              <a:t> </a:t>
            </a:r>
            <a:r>
              <a:rPr lang="de-DE" sz="2800" dirty="0" err="1"/>
              <a:t>system</a:t>
            </a:r>
            <a:r>
              <a:rPr lang="de-DE" sz="2800" dirty="0"/>
              <a:t>. </a:t>
            </a:r>
            <a:r>
              <a:rPr lang="de-DE" sz="2800" dirty="0" err="1"/>
              <a:t>Available</a:t>
            </a:r>
            <a:r>
              <a:rPr lang="de-DE" sz="2800" dirty="0"/>
              <a:t> online at https://ec.europa.eu/transport/sites/transport/files/themes/strategies/doc/2011_white_paper/white-paper-illustrated-brochure_en.pdf, </a:t>
            </a:r>
            <a:r>
              <a:rPr lang="de-DE" sz="2800" dirty="0" err="1"/>
              <a:t>checked</a:t>
            </a:r>
            <a:r>
              <a:rPr lang="de-DE" sz="2800" dirty="0"/>
              <a:t> on 6/5/2019.</a:t>
            </a:r>
          </a:p>
          <a:p>
            <a:pPr defTabSz="913028">
              <a:defRPr/>
            </a:pPr>
            <a:r>
              <a:rPr lang="de-DE" sz="2800" dirty="0"/>
              <a:t>European </a:t>
            </a:r>
            <a:r>
              <a:rPr lang="de-DE" sz="2800" dirty="0" err="1"/>
              <a:t>Commission</a:t>
            </a:r>
            <a:r>
              <a:rPr lang="de-DE" sz="2800" dirty="0"/>
              <a:t> (2018): Multimodal </a:t>
            </a:r>
            <a:r>
              <a:rPr lang="de-DE" sz="2800" dirty="0" err="1"/>
              <a:t>Sustainable</a:t>
            </a:r>
            <a:r>
              <a:rPr lang="de-DE" sz="2800" dirty="0"/>
              <a:t> Transport: </a:t>
            </a:r>
            <a:r>
              <a:rPr lang="de-DE" sz="2800" dirty="0" err="1"/>
              <a:t>which</a:t>
            </a:r>
            <a:r>
              <a:rPr lang="de-DE" sz="2800" dirty="0"/>
              <a:t> </a:t>
            </a:r>
            <a:r>
              <a:rPr lang="de-DE" sz="2800" dirty="0" err="1"/>
              <a:t>role</a:t>
            </a:r>
            <a:r>
              <a:rPr lang="de-DE" sz="2800" dirty="0"/>
              <a:t> </a:t>
            </a:r>
            <a:r>
              <a:rPr lang="de-DE" sz="2800" dirty="0" err="1"/>
              <a:t>for</a:t>
            </a:r>
            <a:r>
              <a:rPr lang="de-DE" sz="2800" dirty="0"/>
              <a:t> </a:t>
            </a:r>
            <a:r>
              <a:rPr lang="de-DE" sz="2800" dirty="0" err="1"/>
              <a:t>the</a:t>
            </a:r>
            <a:r>
              <a:rPr lang="de-DE" sz="2800" dirty="0"/>
              <a:t> </a:t>
            </a:r>
            <a:r>
              <a:rPr lang="de-DE" sz="2800" dirty="0" err="1"/>
              <a:t>internalisation</a:t>
            </a:r>
            <a:r>
              <a:rPr lang="de-DE" sz="2800" dirty="0"/>
              <a:t> </a:t>
            </a:r>
            <a:r>
              <a:rPr lang="de-DE" sz="2800" dirty="0" err="1"/>
              <a:t>of</a:t>
            </a:r>
            <a:r>
              <a:rPr lang="de-DE" sz="2800" dirty="0"/>
              <a:t> </a:t>
            </a:r>
            <a:r>
              <a:rPr lang="de-DE" sz="2800" dirty="0" err="1"/>
              <a:t>external</a:t>
            </a:r>
            <a:r>
              <a:rPr lang="de-DE" sz="2800" dirty="0"/>
              <a:t> </a:t>
            </a:r>
            <a:r>
              <a:rPr lang="de-DE" sz="2800" dirty="0" err="1"/>
              <a:t>costs</a:t>
            </a:r>
            <a:r>
              <a:rPr lang="de-DE" sz="2800" dirty="0"/>
              <a:t>? </a:t>
            </a:r>
            <a:r>
              <a:rPr lang="de-DE" sz="2800" dirty="0" err="1"/>
              <a:t>Available</a:t>
            </a:r>
            <a:r>
              <a:rPr lang="de-DE" sz="2800" dirty="0"/>
              <a:t> online at https://ec.europa.eu/transport/sites/transport/files/2018-year-multimodality-external-costs-note.pdf, </a:t>
            </a:r>
            <a:r>
              <a:rPr lang="de-DE" sz="2800" dirty="0" err="1"/>
              <a:t>checked</a:t>
            </a:r>
            <a:r>
              <a:rPr lang="de-DE" sz="2800" dirty="0"/>
              <a:t> on 6/17/2019.</a:t>
            </a:r>
          </a:p>
          <a:p>
            <a:pPr defTabSz="913028">
              <a:defRPr/>
            </a:pPr>
            <a:r>
              <a:rPr lang="de-DE" sz="2800" dirty="0"/>
              <a:t>European </a:t>
            </a:r>
            <a:r>
              <a:rPr lang="de-DE" sz="2800" dirty="0" err="1"/>
              <a:t>Commission</a:t>
            </a:r>
            <a:r>
              <a:rPr lang="de-DE" sz="2800" dirty="0"/>
              <a:t> (2019): Urban </a:t>
            </a:r>
            <a:r>
              <a:rPr lang="de-DE" sz="2800" dirty="0" err="1"/>
              <a:t>mobility</a:t>
            </a:r>
            <a:r>
              <a:rPr lang="de-DE" sz="2800" dirty="0"/>
              <a:t>. </a:t>
            </a:r>
            <a:r>
              <a:rPr lang="de-DE" sz="2800" dirty="0" err="1"/>
              <a:t>Available</a:t>
            </a:r>
            <a:r>
              <a:rPr lang="de-DE" sz="2800" dirty="0"/>
              <a:t> online at https://ec.europa.eu/transport/themes/urban/urban_mobility_en, </a:t>
            </a:r>
            <a:r>
              <a:rPr lang="de-DE" sz="2800" dirty="0" err="1"/>
              <a:t>updated</a:t>
            </a:r>
            <a:r>
              <a:rPr lang="de-DE" sz="2800" dirty="0"/>
              <a:t> on 6/17/2019, </a:t>
            </a:r>
            <a:r>
              <a:rPr lang="de-DE" sz="2800" dirty="0" err="1"/>
              <a:t>checked</a:t>
            </a:r>
            <a:r>
              <a:rPr lang="de-DE" sz="2800" dirty="0"/>
              <a:t> on 6/17/2019.</a:t>
            </a:r>
          </a:p>
          <a:p>
            <a:pPr defTabSz="913028">
              <a:defRPr/>
            </a:pPr>
            <a:r>
              <a:rPr lang="de-DE" sz="2800" dirty="0"/>
              <a:t>European Environment Agency (2018): Final </a:t>
            </a:r>
            <a:r>
              <a:rPr lang="de-DE" sz="2800" dirty="0" err="1"/>
              <a:t>energy</a:t>
            </a:r>
            <a:r>
              <a:rPr lang="de-DE" sz="2800" dirty="0"/>
              <a:t> </a:t>
            </a:r>
            <a:r>
              <a:rPr lang="de-DE" sz="2800" dirty="0" err="1"/>
              <a:t>consumption</a:t>
            </a:r>
            <a:r>
              <a:rPr lang="de-DE" sz="2800" dirty="0"/>
              <a:t> </a:t>
            </a:r>
            <a:r>
              <a:rPr lang="de-DE" sz="2800" dirty="0" err="1"/>
              <a:t>by</a:t>
            </a:r>
            <a:r>
              <a:rPr lang="de-DE" sz="2800" dirty="0"/>
              <a:t> </a:t>
            </a:r>
            <a:r>
              <a:rPr lang="de-DE" sz="2800" dirty="0" err="1"/>
              <a:t>mode</a:t>
            </a:r>
            <a:r>
              <a:rPr lang="de-DE" sz="2800" dirty="0"/>
              <a:t> </a:t>
            </a:r>
            <a:r>
              <a:rPr lang="de-DE" sz="2800" dirty="0" err="1"/>
              <a:t>of</a:t>
            </a:r>
            <a:r>
              <a:rPr lang="de-DE" sz="2800" dirty="0"/>
              <a:t> </a:t>
            </a:r>
            <a:r>
              <a:rPr lang="de-DE" sz="2800" dirty="0" err="1"/>
              <a:t>transport</a:t>
            </a:r>
            <a:r>
              <a:rPr lang="de-DE" sz="2800" dirty="0"/>
              <a:t>. </a:t>
            </a:r>
            <a:r>
              <a:rPr lang="de-DE" sz="2800" dirty="0" err="1"/>
              <a:t>Available</a:t>
            </a:r>
            <a:r>
              <a:rPr lang="de-DE" sz="2800" dirty="0"/>
              <a:t> online at https://www.eea.europa.eu/data-and-maps/indicators/transport-final-energy-consumption-by-mode/assessment-9, </a:t>
            </a:r>
            <a:r>
              <a:rPr lang="de-DE" sz="2800" dirty="0" err="1"/>
              <a:t>checked</a:t>
            </a:r>
            <a:r>
              <a:rPr lang="de-DE" sz="2800" dirty="0"/>
              <a:t> on 6/17/2019.</a:t>
            </a:r>
          </a:p>
          <a:p>
            <a:pPr defTabSz="913028">
              <a:defRPr/>
            </a:pPr>
            <a:r>
              <a:rPr lang="de-DE" sz="2800" dirty="0"/>
              <a:t>European Truck </a:t>
            </a:r>
            <a:r>
              <a:rPr lang="de-DE" sz="2800" dirty="0" err="1"/>
              <a:t>Platooning</a:t>
            </a:r>
            <a:r>
              <a:rPr lang="de-DE" sz="2800" dirty="0"/>
              <a:t> Challenge: </a:t>
            </a:r>
            <a:r>
              <a:rPr lang="de-DE" sz="2800" dirty="0" err="1"/>
              <a:t>What</a:t>
            </a:r>
            <a:r>
              <a:rPr lang="de-DE" sz="2800" dirty="0"/>
              <a:t> </a:t>
            </a:r>
            <a:r>
              <a:rPr lang="de-DE" sz="2800" dirty="0" err="1"/>
              <a:t>is</a:t>
            </a:r>
            <a:r>
              <a:rPr lang="de-DE" sz="2800" dirty="0"/>
              <a:t> Truck </a:t>
            </a:r>
            <a:r>
              <a:rPr lang="de-DE" sz="2800" dirty="0" err="1"/>
              <a:t>Platooning</a:t>
            </a:r>
            <a:r>
              <a:rPr lang="de-DE" sz="2800" dirty="0"/>
              <a:t>? - EU Truck </a:t>
            </a:r>
            <a:r>
              <a:rPr lang="de-DE" sz="2800" dirty="0" err="1"/>
              <a:t>Platoon</a:t>
            </a:r>
            <a:r>
              <a:rPr lang="de-DE" sz="2800" dirty="0"/>
              <a:t> Challenge. </a:t>
            </a:r>
            <a:r>
              <a:rPr lang="de-DE" sz="2800" dirty="0" err="1"/>
              <a:t>Available</a:t>
            </a:r>
            <a:r>
              <a:rPr lang="de-DE" sz="2800" dirty="0"/>
              <a:t> online at https://www.eutruckplatooning.com/About/default.aspx, </a:t>
            </a:r>
            <a:r>
              <a:rPr lang="de-DE" sz="2800" dirty="0" err="1"/>
              <a:t>checked</a:t>
            </a:r>
            <a:r>
              <a:rPr lang="de-DE" sz="2800" dirty="0"/>
              <a:t> on 6/19/2019.</a:t>
            </a:r>
          </a:p>
          <a:p>
            <a:pPr defTabSz="913028">
              <a:defRPr/>
            </a:pPr>
            <a:r>
              <a:rPr lang="de-DE" sz="2800" dirty="0" err="1"/>
              <a:t>Explainity</a:t>
            </a:r>
            <a:r>
              <a:rPr lang="de-DE" sz="2800" dirty="0"/>
              <a:t> (2016): Internet der Dinge einfach erklärt. </a:t>
            </a:r>
            <a:r>
              <a:rPr lang="de-DE" sz="2800" dirty="0" err="1"/>
              <a:t>Available</a:t>
            </a:r>
            <a:r>
              <a:rPr lang="de-DE" sz="2800" dirty="0"/>
              <a:t> online at https://www.youtube.com/watch?v=yLZbzbO_7yQ, </a:t>
            </a:r>
            <a:r>
              <a:rPr lang="de-DE" sz="2800" dirty="0" err="1"/>
              <a:t>checked</a:t>
            </a:r>
            <a:r>
              <a:rPr lang="de-DE" sz="2800" dirty="0"/>
              <a:t> on 7/5/2019.</a:t>
            </a:r>
          </a:p>
          <a:p>
            <a:pPr defTabSz="913028">
              <a:defRPr/>
            </a:pPr>
            <a:r>
              <a:rPr lang="de-DE" sz="2800" dirty="0"/>
              <a:t>Fraunhofer IML (2019): Drohnentechnik. </a:t>
            </a:r>
            <a:r>
              <a:rPr lang="de-DE" sz="2800" dirty="0" err="1"/>
              <a:t>Available</a:t>
            </a:r>
            <a:r>
              <a:rPr lang="de-DE" sz="2800" dirty="0"/>
              <a:t> online at https://www.iml.fraunhofer.de/de/abteilungen/b1/verpackungs_und_handelslogistik/autoid/DL_AutoID/dl_aid_drohnentechnik.html, </a:t>
            </a:r>
            <a:r>
              <a:rPr lang="de-DE" sz="2800" dirty="0" err="1"/>
              <a:t>checked</a:t>
            </a:r>
            <a:r>
              <a:rPr lang="de-DE" sz="2800" dirty="0"/>
              <a:t> on 7/1/2019.</a:t>
            </a:r>
          </a:p>
          <a:p>
            <a:pPr defTabSz="913028">
              <a:defRPr/>
            </a:pPr>
            <a:r>
              <a:rPr lang="de-DE" sz="2800" dirty="0"/>
              <a:t>Hawkins, Andrew J. (2018): WARR Hyperloop </a:t>
            </a:r>
            <a:r>
              <a:rPr lang="de-DE" sz="2800" dirty="0" err="1"/>
              <a:t>pod</a:t>
            </a:r>
            <a:r>
              <a:rPr lang="de-DE" sz="2800" dirty="0"/>
              <a:t> </a:t>
            </a:r>
            <a:r>
              <a:rPr lang="de-DE" sz="2800" dirty="0" err="1"/>
              <a:t>hits</a:t>
            </a:r>
            <a:r>
              <a:rPr lang="de-DE" sz="2800" dirty="0"/>
              <a:t> 284 mph </a:t>
            </a:r>
            <a:r>
              <a:rPr lang="de-DE" sz="2800" dirty="0" err="1"/>
              <a:t>to</a:t>
            </a:r>
            <a:r>
              <a:rPr lang="de-DE" sz="2800" dirty="0"/>
              <a:t> </a:t>
            </a:r>
            <a:r>
              <a:rPr lang="de-DE" sz="2800" dirty="0" err="1"/>
              <a:t>win</a:t>
            </a:r>
            <a:r>
              <a:rPr lang="de-DE" sz="2800" dirty="0"/>
              <a:t> </a:t>
            </a:r>
            <a:r>
              <a:rPr lang="de-DE" sz="2800" dirty="0" err="1"/>
              <a:t>SpaceX</a:t>
            </a:r>
            <a:r>
              <a:rPr lang="de-DE" sz="2800" dirty="0"/>
              <a:t> </a:t>
            </a:r>
            <a:r>
              <a:rPr lang="de-DE" sz="2800" dirty="0" err="1"/>
              <a:t>competition</a:t>
            </a:r>
            <a:r>
              <a:rPr lang="de-DE" sz="2800" dirty="0"/>
              <a:t>. </a:t>
            </a:r>
            <a:r>
              <a:rPr lang="de-DE" sz="2800" dirty="0" err="1"/>
              <a:t>Available</a:t>
            </a:r>
            <a:r>
              <a:rPr lang="de-DE" sz="2800" dirty="0"/>
              <a:t> online at https://www.theverge.com/2018/7/22/17601280/warr-hyperloop-pod-competition-spacex-elon-musk, </a:t>
            </a:r>
            <a:r>
              <a:rPr lang="de-DE" sz="2800" dirty="0" err="1"/>
              <a:t>checked</a:t>
            </a:r>
            <a:r>
              <a:rPr lang="de-DE" sz="2800" dirty="0"/>
              <a:t> on 7/1/2019.</a:t>
            </a:r>
          </a:p>
          <a:p>
            <a:pPr defTabSz="913028">
              <a:defRPr/>
            </a:pPr>
            <a:r>
              <a:rPr lang="de-DE" sz="2800" dirty="0"/>
              <a:t>Heistermann, Frauke; </a:t>
            </a:r>
            <a:r>
              <a:rPr lang="de-DE" sz="2800" dirty="0" err="1"/>
              <a:t>Hompel</a:t>
            </a:r>
            <a:r>
              <a:rPr lang="de-DE" sz="2800" dirty="0"/>
              <a:t>, Michael </a:t>
            </a:r>
            <a:r>
              <a:rPr lang="de-DE" sz="2800" dirty="0" err="1"/>
              <a:t>ten</a:t>
            </a:r>
            <a:r>
              <a:rPr lang="de-DE" sz="2800" dirty="0"/>
              <a:t>; </a:t>
            </a:r>
            <a:r>
              <a:rPr lang="de-DE" sz="2800" dirty="0" err="1"/>
              <a:t>Mallée</a:t>
            </a:r>
            <a:r>
              <a:rPr lang="de-DE" sz="2800" dirty="0"/>
              <a:t>, Torsten (2017): Digitalisierung in der Logistik - Die BVL: Das Logistik-Netzwerk für Fach- und Führungskräfte. BVL - Bundesvereinigung Logistik e.V. Bremen. </a:t>
            </a:r>
            <a:r>
              <a:rPr lang="de-DE" sz="2800" dirty="0" err="1"/>
              <a:t>Available</a:t>
            </a:r>
            <a:r>
              <a:rPr lang="de-DE" sz="2800" dirty="0"/>
              <a:t> online at https://www.bvl.de/misc/filePush.php?id=35017&amp;name=BVL17+Positionspapier+Digitalisierung+in+der+Logistik, </a:t>
            </a:r>
            <a:r>
              <a:rPr lang="de-DE" sz="2800" dirty="0" err="1"/>
              <a:t>checked</a:t>
            </a:r>
            <a:r>
              <a:rPr lang="de-DE" sz="2800" dirty="0"/>
              <a:t> on 7/2/2019.</a:t>
            </a:r>
          </a:p>
          <a:p>
            <a:pPr defTabSz="913028">
              <a:defRPr/>
            </a:pPr>
            <a:r>
              <a:rPr lang="de-DE" sz="2800" dirty="0"/>
              <a:t>Hybrid Air </a:t>
            </a:r>
            <a:r>
              <a:rPr lang="de-DE" sz="2800" dirty="0" err="1"/>
              <a:t>Vehicles</a:t>
            </a:r>
            <a:r>
              <a:rPr lang="de-DE" sz="2800" dirty="0"/>
              <a:t> (2016): </a:t>
            </a:r>
            <a:r>
              <a:rPr lang="de-DE" sz="2800" dirty="0" err="1"/>
              <a:t>Airlander</a:t>
            </a:r>
            <a:r>
              <a:rPr lang="de-DE" sz="2800" dirty="0"/>
              <a:t> - a </a:t>
            </a:r>
            <a:r>
              <a:rPr lang="de-DE" sz="2800" dirty="0" err="1"/>
              <a:t>new</a:t>
            </a:r>
            <a:r>
              <a:rPr lang="de-DE" sz="2800" dirty="0"/>
              <a:t> </a:t>
            </a:r>
            <a:r>
              <a:rPr lang="de-DE" sz="2800" dirty="0" err="1"/>
              <a:t>price</a:t>
            </a:r>
            <a:r>
              <a:rPr lang="de-DE" sz="2800" dirty="0"/>
              <a:t>/</a:t>
            </a:r>
            <a:r>
              <a:rPr lang="de-DE" sz="2800" dirty="0" err="1"/>
              <a:t>speed</a:t>
            </a:r>
            <a:r>
              <a:rPr lang="de-DE" sz="2800" dirty="0"/>
              <a:t> </a:t>
            </a:r>
            <a:r>
              <a:rPr lang="de-DE" sz="2800" dirty="0" err="1"/>
              <a:t>option</a:t>
            </a:r>
            <a:r>
              <a:rPr lang="de-DE" sz="2800" dirty="0"/>
              <a:t>. </a:t>
            </a:r>
            <a:r>
              <a:rPr lang="de-DE" sz="2800" dirty="0" err="1"/>
              <a:t>Available</a:t>
            </a:r>
            <a:r>
              <a:rPr lang="de-DE" sz="2800" dirty="0"/>
              <a:t> online at https://www.aerosociety.com/Assets/Docs/Events/Conferences/2016/809/2.%20Airlander%20-%20A%20New%20Price%20Speed%20Option.pdf, </a:t>
            </a:r>
            <a:r>
              <a:rPr lang="de-DE" sz="2800" dirty="0" err="1"/>
              <a:t>checked</a:t>
            </a:r>
            <a:r>
              <a:rPr lang="de-DE" sz="2800" dirty="0"/>
              <a:t> on 7/2/2019.</a:t>
            </a:r>
          </a:p>
          <a:p>
            <a:pPr defTabSz="913028">
              <a:defRPr/>
            </a:pPr>
            <a:r>
              <a:rPr lang="de-DE" sz="2800" dirty="0"/>
              <a:t>INRIX (2016): Traffic </a:t>
            </a:r>
            <a:r>
              <a:rPr lang="de-DE" sz="2800" dirty="0" err="1"/>
              <a:t>Scorecard</a:t>
            </a:r>
            <a:r>
              <a:rPr lang="de-DE" sz="2800" dirty="0"/>
              <a:t>. 2015. </a:t>
            </a:r>
            <a:r>
              <a:rPr lang="de-DE" sz="2800" dirty="0" err="1"/>
              <a:t>Available</a:t>
            </a:r>
            <a:r>
              <a:rPr lang="de-DE" sz="2800" dirty="0"/>
              <a:t> online at http://inrix.com/wp-content/uploads/2016/11/INRIX_2015_Traffic_Scorecard.pdf, </a:t>
            </a:r>
            <a:r>
              <a:rPr lang="de-DE" sz="2800" dirty="0" err="1"/>
              <a:t>checked</a:t>
            </a:r>
            <a:r>
              <a:rPr lang="de-DE" sz="2800" dirty="0"/>
              <a:t> on 6/17/2019.</a:t>
            </a:r>
          </a:p>
          <a:p>
            <a:pPr defTabSz="913028">
              <a:defRPr/>
            </a:pPr>
            <a:r>
              <a:rPr lang="de-DE" sz="2800" dirty="0"/>
              <a:t>INRIX (2019): Interactive Ranking &amp; City Dashboards. </a:t>
            </a:r>
            <a:r>
              <a:rPr lang="de-DE" sz="2800" dirty="0" err="1"/>
              <a:t>Available</a:t>
            </a:r>
            <a:r>
              <a:rPr lang="de-DE" sz="2800" dirty="0"/>
              <a:t> online at http://inrix.com/scorecard/, </a:t>
            </a:r>
            <a:r>
              <a:rPr lang="de-DE" sz="2800" dirty="0" err="1"/>
              <a:t>checked</a:t>
            </a:r>
            <a:r>
              <a:rPr lang="de-DE" sz="2800" dirty="0"/>
              <a:t> on 6/17/2019.</a:t>
            </a:r>
          </a:p>
          <a:p>
            <a:pPr defTabSz="913028">
              <a:defRPr/>
            </a:pPr>
            <a:r>
              <a:rPr lang="de-DE" sz="2800" dirty="0"/>
              <a:t>IVECO (2018): New </a:t>
            </a:r>
            <a:r>
              <a:rPr lang="de-DE" sz="2800" dirty="0" err="1"/>
              <a:t>Stralis</a:t>
            </a:r>
            <a:r>
              <a:rPr lang="de-DE" sz="2800" dirty="0"/>
              <a:t> NP. </a:t>
            </a:r>
            <a:r>
              <a:rPr lang="de-DE" sz="2800" dirty="0" err="1"/>
              <a:t>Available</a:t>
            </a:r>
            <a:r>
              <a:rPr lang="de-DE" sz="2800" dirty="0"/>
              <a:t> online at https://www.iveco.com/Common/Documents/Brochures/new_stralisNP.pdf.</a:t>
            </a:r>
          </a:p>
          <a:p>
            <a:pPr defTabSz="913028">
              <a:defRPr/>
            </a:pPr>
            <a:r>
              <a:rPr lang="de-DE" sz="2800" dirty="0" err="1"/>
              <a:t>Maibach</a:t>
            </a:r>
            <a:r>
              <a:rPr lang="de-DE" sz="2800" dirty="0"/>
              <a:t>, Markus; </a:t>
            </a:r>
            <a:r>
              <a:rPr lang="de-DE" sz="2800" dirty="0" err="1"/>
              <a:t>Ickert</a:t>
            </a:r>
            <a:r>
              <a:rPr lang="de-DE" sz="2800" dirty="0"/>
              <a:t>, Lutz; Sutter, Daniel (2016): Volkswirtschaftliche Aspekte und Auswirkungen des Projekts Cargo Sous Terrain (CST). INFRAS. </a:t>
            </a:r>
            <a:r>
              <a:rPr lang="de-DE" sz="2800" dirty="0" err="1"/>
              <a:t>Available</a:t>
            </a:r>
            <a:r>
              <a:rPr lang="de-DE" sz="2800" dirty="0"/>
              <a:t> online at https://www.infras.ch/media/filer_public/0f/cd/0fcdaed1-1bc3-42a5-a7f1-22a3481b2cac/cst_infras_schlussbericht-23092016.pdf, </a:t>
            </a:r>
            <a:r>
              <a:rPr lang="de-DE" sz="2800" dirty="0" err="1"/>
              <a:t>checked</a:t>
            </a:r>
            <a:r>
              <a:rPr lang="de-DE" sz="2800" dirty="0"/>
              <a:t> on 7/1/2019.</a:t>
            </a:r>
          </a:p>
          <a:p>
            <a:pPr defTabSz="913028">
              <a:defRPr/>
            </a:pPr>
            <a:r>
              <a:rPr lang="de-DE" sz="2800" dirty="0"/>
              <a:t>MAN Truck &amp; Bus AG (2019): </a:t>
            </a:r>
            <a:r>
              <a:rPr lang="de-DE" sz="2800" dirty="0" err="1"/>
              <a:t>Electric</a:t>
            </a:r>
            <a:r>
              <a:rPr lang="de-DE" sz="2800" dirty="0"/>
              <a:t> </a:t>
            </a:r>
            <a:r>
              <a:rPr lang="de-DE" sz="2800" dirty="0" err="1"/>
              <a:t>trucks</a:t>
            </a:r>
            <a:r>
              <a:rPr lang="de-DE" sz="2800" dirty="0"/>
              <a:t> in </a:t>
            </a:r>
            <a:r>
              <a:rPr lang="de-DE" sz="2800" dirty="0" err="1"/>
              <a:t>action</a:t>
            </a:r>
            <a:r>
              <a:rPr lang="de-DE" sz="2800" dirty="0"/>
              <a:t> – MAN </a:t>
            </a:r>
            <a:r>
              <a:rPr lang="de-DE" sz="2800" dirty="0" err="1"/>
              <a:t>and</a:t>
            </a:r>
            <a:r>
              <a:rPr lang="de-DE" sz="2800" dirty="0"/>
              <a:t> CNL </a:t>
            </a:r>
            <a:r>
              <a:rPr lang="de-DE" sz="2800" dirty="0" err="1"/>
              <a:t>begin</a:t>
            </a:r>
            <a:r>
              <a:rPr lang="de-DE" sz="2800" dirty="0"/>
              <a:t> </a:t>
            </a:r>
            <a:r>
              <a:rPr lang="de-DE" sz="2800" dirty="0" err="1"/>
              <a:t>practical</a:t>
            </a:r>
            <a:r>
              <a:rPr lang="de-DE" sz="2800" dirty="0"/>
              <a:t> </a:t>
            </a:r>
            <a:r>
              <a:rPr lang="de-DE" sz="2800" dirty="0" err="1"/>
              <a:t>testing</a:t>
            </a:r>
            <a:r>
              <a:rPr lang="de-DE" sz="2800" dirty="0"/>
              <a:t> | MAN Truck Germany. </a:t>
            </a:r>
            <a:r>
              <a:rPr lang="de-DE" sz="2800" dirty="0" err="1"/>
              <a:t>Available</a:t>
            </a:r>
            <a:r>
              <a:rPr lang="de-DE" sz="2800" dirty="0"/>
              <a:t> online at https://www.truck.man.eu/de/en/man-world/man-in-germany/press-and-media/Electric-trucks-in-action-_-MAN-and-CNL-begin-practical-testing-343552.html, </a:t>
            </a:r>
            <a:r>
              <a:rPr lang="de-DE" sz="2800" dirty="0" err="1"/>
              <a:t>updated</a:t>
            </a:r>
            <a:r>
              <a:rPr lang="de-DE" sz="2800" dirty="0"/>
              <a:t> on 7/28/2019, </a:t>
            </a:r>
            <a:r>
              <a:rPr lang="de-DE" sz="2800" dirty="0" err="1"/>
              <a:t>checked</a:t>
            </a:r>
            <a:r>
              <a:rPr lang="de-DE" sz="2800" dirty="0"/>
              <a:t> on 7/29/2019.</a:t>
            </a:r>
          </a:p>
          <a:p>
            <a:pPr defTabSz="913028">
              <a:defRPr/>
            </a:pPr>
            <a:r>
              <a:rPr lang="de-DE" sz="2800" dirty="0" err="1"/>
              <a:t>Modulushca</a:t>
            </a:r>
            <a:r>
              <a:rPr lang="de-DE" sz="2800" dirty="0"/>
              <a:t> </a:t>
            </a:r>
            <a:r>
              <a:rPr lang="de-DE" sz="2800" dirty="0" err="1"/>
              <a:t>project</a:t>
            </a:r>
            <a:r>
              <a:rPr lang="de-DE" sz="2800" dirty="0"/>
              <a:t> (2014): </a:t>
            </a:r>
            <a:r>
              <a:rPr lang="de-DE" sz="2800" dirty="0" err="1"/>
              <a:t>Physical</a:t>
            </a:r>
            <a:r>
              <a:rPr lang="de-DE" sz="2800" dirty="0"/>
              <a:t> Internet. </a:t>
            </a:r>
            <a:r>
              <a:rPr lang="de-DE" sz="2800" dirty="0" err="1"/>
              <a:t>Available</a:t>
            </a:r>
            <a:r>
              <a:rPr lang="de-DE" sz="2800" dirty="0"/>
              <a:t> online at https://www.youtube.com/watch?v=lltcWVNrjl0, </a:t>
            </a:r>
            <a:r>
              <a:rPr lang="de-DE" sz="2800" dirty="0" err="1"/>
              <a:t>checked</a:t>
            </a:r>
            <a:r>
              <a:rPr lang="de-DE" sz="2800" dirty="0"/>
              <a:t> on 7/2/2019.</a:t>
            </a:r>
          </a:p>
          <a:p>
            <a:pPr defTabSz="913028">
              <a:defRPr/>
            </a:pPr>
            <a:r>
              <a:rPr lang="de-DE" sz="2800" dirty="0" err="1"/>
              <a:t>Montreuil</a:t>
            </a:r>
            <a:r>
              <a:rPr lang="de-DE" sz="2800" dirty="0"/>
              <a:t>, Benoit (2011): </a:t>
            </a:r>
            <a:r>
              <a:rPr lang="de-DE" sz="2800" dirty="0" err="1"/>
              <a:t>Toward</a:t>
            </a:r>
            <a:r>
              <a:rPr lang="de-DE" sz="2800" dirty="0"/>
              <a:t> a </a:t>
            </a:r>
            <a:r>
              <a:rPr lang="de-DE" sz="2800" dirty="0" err="1"/>
              <a:t>Physical</a:t>
            </a:r>
            <a:r>
              <a:rPr lang="de-DE" sz="2800" dirty="0"/>
              <a:t> Internet: </a:t>
            </a:r>
            <a:r>
              <a:rPr lang="de-DE" sz="2800" dirty="0" err="1"/>
              <a:t>meeting</a:t>
            </a:r>
            <a:r>
              <a:rPr lang="de-DE" sz="2800" dirty="0"/>
              <a:t> </a:t>
            </a:r>
            <a:r>
              <a:rPr lang="de-DE" sz="2800" dirty="0" err="1"/>
              <a:t>the</a:t>
            </a:r>
            <a:r>
              <a:rPr lang="de-DE" sz="2800" dirty="0"/>
              <a:t> global </a:t>
            </a:r>
            <a:r>
              <a:rPr lang="de-DE" sz="2800" dirty="0" err="1"/>
              <a:t>logistics</a:t>
            </a:r>
            <a:r>
              <a:rPr lang="de-DE" sz="2800" dirty="0"/>
              <a:t> </a:t>
            </a:r>
            <a:r>
              <a:rPr lang="de-DE" sz="2800" dirty="0" err="1"/>
              <a:t>sustainability</a:t>
            </a:r>
            <a:r>
              <a:rPr lang="de-DE" sz="2800" dirty="0"/>
              <a:t> </a:t>
            </a:r>
            <a:r>
              <a:rPr lang="de-DE" sz="2800" dirty="0" err="1"/>
              <a:t>grand</a:t>
            </a:r>
            <a:r>
              <a:rPr lang="de-DE" sz="2800" dirty="0"/>
              <a:t> </a:t>
            </a:r>
            <a:r>
              <a:rPr lang="de-DE" sz="2800" dirty="0" err="1"/>
              <a:t>challenge</a:t>
            </a:r>
            <a:r>
              <a:rPr lang="de-DE" sz="2800" dirty="0"/>
              <a:t>. In </a:t>
            </a:r>
            <a:r>
              <a:rPr lang="de-DE" sz="2800" dirty="0" err="1"/>
              <a:t>Logistics</a:t>
            </a:r>
            <a:r>
              <a:rPr lang="de-DE" sz="2800" dirty="0"/>
              <a:t> Research 3 (2), pp. 71–87. DOI: 10.1007/s12159-011-0045-x.</a:t>
            </a:r>
          </a:p>
          <a:p>
            <a:pPr defTabSz="913028">
              <a:defRPr/>
            </a:pPr>
            <a:r>
              <a:rPr lang="de-DE" sz="2800" dirty="0"/>
              <a:t>Murray, Tom (2018): Inside </a:t>
            </a:r>
            <a:r>
              <a:rPr lang="de-DE" sz="2800" dirty="0" err="1"/>
              <a:t>the</a:t>
            </a:r>
            <a:r>
              <a:rPr lang="de-DE" sz="2800" dirty="0"/>
              <a:t> </a:t>
            </a:r>
            <a:r>
              <a:rPr lang="de-DE" sz="2800" dirty="0" err="1"/>
              <a:t>world's</a:t>
            </a:r>
            <a:r>
              <a:rPr lang="de-DE" sz="2800" dirty="0"/>
              <a:t> </a:t>
            </a:r>
            <a:r>
              <a:rPr lang="de-DE" sz="2800" dirty="0" err="1"/>
              <a:t>largest</a:t>
            </a:r>
            <a:r>
              <a:rPr lang="de-DE" sz="2800" dirty="0"/>
              <a:t> </a:t>
            </a:r>
            <a:r>
              <a:rPr lang="de-DE" sz="2800" dirty="0" err="1"/>
              <a:t>aircraft</a:t>
            </a:r>
            <a:r>
              <a:rPr lang="de-DE" sz="2800" dirty="0"/>
              <a:t>, </a:t>
            </a:r>
            <a:r>
              <a:rPr lang="de-DE" sz="2800" dirty="0" err="1"/>
              <a:t>which</a:t>
            </a:r>
            <a:r>
              <a:rPr lang="de-DE" sz="2800" dirty="0"/>
              <a:t> </a:t>
            </a:r>
            <a:r>
              <a:rPr lang="de-DE" sz="2800" dirty="0" err="1"/>
              <a:t>is</a:t>
            </a:r>
            <a:r>
              <a:rPr lang="de-DE" sz="2800" dirty="0"/>
              <a:t> </a:t>
            </a:r>
            <a:r>
              <a:rPr lang="de-DE" sz="2800" dirty="0" err="1"/>
              <a:t>set</a:t>
            </a:r>
            <a:r>
              <a:rPr lang="de-DE" sz="2800" dirty="0"/>
              <a:t> </a:t>
            </a:r>
            <a:r>
              <a:rPr lang="de-DE" sz="2800" dirty="0" err="1"/>
              <a:t>to</a:t>
            </a:r>
            <a:r>
              <a:rPr lang="de-DE" sz="2800" dirty="0"/>
              <a:t> </a:t>
            </a:r>
            <a:r>
              <a:rPr lang="de-DE" sz="2800" dirty="0" err="1"/>
              <a:t>have</a:t>
            </a:r>
            <a:r>
              <a:rPr lang="de-DE" sz="2800" dirty="0"/>
              <a:t> </a:t>
            </a:r>
            <a:r>
              <a:rPr lang="de-DE" sz="2800" dirty="0" err="1"/>
              <a:t>glass</a:t>
            </a:r>
            <a:r>
              <a:rPr lang="de-DE" sz="2800" dirty="0"/>
              <a:t> </a:t>
            </a:r>
            <a:r>
              <a:rPr lang="de-DE" sz="2800" dirty="0" err="1"/>
              <a:t>floors</a:t>
            </a:r>
            <a:r>
              <a:rPr lang="de-DE" sz="2800" dirty="0"/>
              <a:t> </a:t>
            </a:r>
            <a:r>
              <a:rPr lang="de-DE" sz="2800" dirty="0" err="1"/>
              <a:t>and</a:t>
            </a:r>
            <a:r>
              <a:rPr lang="de-DE" sz="2800" dirty="0"/>
              <a:t> </a:t>
            </a:r>
            <a:r>
              <a:rPr lang="de-DE" sz="2800" dirty="0" err="1"/>
              <a:t>take</a:t>
            </a:r>
            <a:r>
              <a:rPr lang="de-DE" sz="2800" dirty="0"/>
              <a:t> </a:t>
            </a:r>
            <a:r>
              <a:rPr lang="de-DE" sz="2800" dirty="0" err="1"/>
              <a:t>wealthy</a:t>
            </a:r>
            <a:r>
              <a:rPr lang="de-DE" sz="2800" dirty="0"/>
              <a:t> </a:t>
            </a:r>
            <a:r>
              <a:rPr lang="de-DE" sz="2800" dirty="0" err="1"/>
              <a:t>travellers</a:t>
            </a:r>
            <a:r>
              <a:rPr lang="de-DE" sz="2800" dirty="0"/>
              <a:t> on </a:t>
            </a:r>
            <a:r>
              <a:rPr lang="de-DE" sz="2800" dirty="0" err="1"/>
              <a:t>luxury</a:t>
            </a:r>
            <a:r>
              <a:rPr lang="de-DE" sz="2800" dirty="0"/>
              <a:t> 3-day </a:t>
            </a:r>
            <a:r>
              <a:rPr lang="de-DE" sz="2800" dirty="0" err="1"/>
              <a:t>expeditions</a:t>
            </a:r>
            <a:r>
              <a:rPr lang="de-DE" sz="2800" dirty="0"/>
              <a:t>. </a:t>
            </a:r>
            <a:r>
              <a:rPr lang="de-DE" sz="2800" dirty="0" err="1"/>
              <a:t>Business.Insider.Deutschland</a:t>
            </a:r>
            <a:r>
              <a:rPr lang="de-DE" sz="2800" dirty="0"/>
              <a:t>. </a:t>
            </a:r>
            <a:r>
              <a:rPr lang="de-DE" sz="2800" dirty="0" err="1"/>
              <a:t>Available</a:t>
            </a:r>
            <a:r>
              <a:rPr lang="de-DE" sz="2800" dirty="0"/>
              <a:t> online at https://www.businessinsider.de/inside-the-worlds-largest-aircraft-airlander-10-wealthy-travelers-on-luxury-3-day-expeditions-2018-7?r=US&amp;IR=T, </a:t>
            </a:r>
            <a:r>
              <a:rPr lang="de-DE" sz="2800" dirty="0" err="1"/>
              <a:t>updated</a:t>
            </a:r>
            <a:r>
              <a:rPr lang="de-DE" sz="2800" dirty="0"/>
              <a:t> on 7/24/2018, </a:t>
            </a:r>
            <a:r>
              <a:rPr lang="de-DE" sz="2800" dirty="0" err="1"/>
              <a:t>checked</a:t>
            </a:r>
            <a:r>
              <a:rPr lang="de-DE" sz="2800" dirty="0"/>
              <a:t> on 7/2/2019.</a:t>
            </a:r>
          </a:p>
          <a:p>
            <a:pPr defTabSz="913028">
              <a:defRPr/>
            </a:pPr>
            <a:r>
              <a:rPr lang="de-DE" sz="2800" dirty="0"/>
              <a:t>NGVA Europe (2019): </a:t>
            </a:r>
            <a:r>
              <a:rPr lang="de-DE" sz="2800" dirty="0" err="1"/>
              <a:t>Stations</a:t>
            </a:r>
            <a:r>
              <a:rPr lang="de-DE" sz="2800" dirty="0"/>
              <a:t> </a:t>
            </a:r>
            <a:r>
              <a:rPr lang="de-DE" sz="2800" dirty="0" err="1"/>
              <a:t>map</a:t>
            </a:r>
            <a:r>
              <a:rPr lang="de-DE" sz="2800" dirty="0"/>
              <a:t>. </a:t>
            </a:r>
            <a:r>
              <a:rPr lang="de-DE" sz="2800" dirty="0" err="1"/>
              <a:t>Available</a:t>
            </a:r>
            <a:r>
              <a:rPr lang="de-DE" sz="2800" dirty="0"/>
              <a:t> online at https://www.ngva.eu/stations-map/, </a:t>
            </a:r>
            <a:r>
              <a:rPr lang="de-DE" sz="2800" dirty="0" err="1"/>
              <a:t>checked</a:t>
            </a:r>
            <a:r>
              <a:rPr lang="de-DE" sz="2800" dirty="0"/>
              <a:t> on 7/1/2019.</a:t>
            </a:r>
          </a:p>
          <a:p>
            <a:pPr defTabSz="913028">
              <a:defRPr/>
            </a:pPr>
            <a:r>
              <a:rPr lang="de-DE" sz="2800" dirty="0"/>
              <a:t>OMV AG (2019): CNG </a:t>
            </a:r>
            <a:r>
              <a:rPr lang="de-DE" sz="2800" dirty="0" err="1"/>
              <a:t>for</a:t>
            </a:r>
            <a:r>
              <a:rPr lang="de-DE" sz="2800" dirty="0"/>
              <a:t> passenger </a:t>
            </a:r>
            <a:r>
              <a:rPr lang="de-DE" sz="2800" dirty="0" err="1"/>
              <a:t>cars</a:t>
            </a:r>
            <a:r>
              <a:rPr lang="de-DE" sz="2800" dirty="0"/>
              <a:t> </a:t>
            </a:r>
            <a:r>
              <a:rPr lang="de-DE" sz="2800" dirty="0" err="1"/>
              <a:t>and</a:t>
            </a:r>
            <a:r>
              <a:rPr lang="de-DE" sz="2800" dirty="0"/>
              <a:t> </a:t>
            </a:r>
            <a:r>
              <a:rPr lang="de-DE" sz="2800" dirty="0" err="1"/>
              <a:t>commercial</a:t>
            </a:r>
            <a:r>
              <a:rPr lang="de-DE" sz="2800" dirty="0"/>
              <a:t> </a:t>
            </a:r>
            <a:r>
              <a:rPr lang="de-DE" sz="2800" dirty="0" err="1"/>
              <a:t>vehicles</a:t>
            </a:r>
            <a:r>
              <a:rPr lang="de-DE" sz="2800" dirty="0"/>
              <a:t>. </a:t>
            </a:r>
            <a:r>
              <a:rPr lang="de-DE" sz="2800" dirty="0" err="1"/>
              <a:t>Available</a:t>
            </a:r>
            <a:r>
              <a:rPr lang="de-DE" sz="2800" dirty="0"/>
              <a:t> online at https://www.omv.com/en/cng, </a:t>
            </a:r>
            <a:r>
              <a:rPr lang="de-DE" sz="2800" dirty="0" err="1"/>
              <a:t>checked</a:t>
            </a:r>
            <a:r>
              <a:rPr lang="de-DE" sz="2800" dirty="0"/>
              <a:t> on 7/5/2019.</a:t>
            </a:r>
          </a:p>
          <a:p>
            <a:pPr defTabSz="913028">
              <a:defRPr/>
            </a:pPr>
            <a:r>
              <a:rPr lang="de-DE" sz="2800" dirty="0"/>
              <a:t>Österreichische Post AG (2019): E-Mobilität. </a:t>
            </a:r>
            <a:r>
              <a:rPr lang="de-DE" sz="2800" dirty="0" err="1"/>
              <a:t>Available</a:t>
            </a:r>
            <a:r>
              <a:rPr lang="de-DE" sz="2800" dirty="0"/>
              <a:t> online at https://www.post.at/co2neutral/e_mobilitaet.php, </a:t>
            </a:r>
            <a:r>
              <a:rPr lang="de-DE" sz="2800" dirty="0" err="1"/>
              <a:t>checked</a:t>
            </a:r>
            <a:r>
              <a:rPr lang="de-DE" sz="2800" dirty="0"/>
              <a:t> on 7/1/2019.</a:t>
            </a:r>
          </a:p>
          <a:p>
            <a:pPr defTabSz="913028">
              <a:defRPr/>
            </a:pPr>
            <a:endParaRPr lang="de-DE" sz="2300" dirty="0"/>
          </a:p>
          <a:p>
            <a:pPr marL="0" indent="0" defTabSz="913028">
              <a:buNone/>
              <a:defRPr/>
            </a:pPr>
            <a:endParaRPr lang="en-GB" sz="1600" dirty="0" smtClean="0"/>
          </a:p>
          <a:p>
            <a:pPr defTabSz="913028">
              <a:defRPr/>
            </a:pPr>
            <a:endParaRPr lang="de-DE" sz="1600" dirty="0"/>
          </a:p>
          <a:p>
            <a:pPr defTabSz="913028">
              <a:defRPr/>
            </a:pPr>
            <a:endParaRPr lang="de-DE" sz="1600" dirty="0" smtClean="0"/>
          </a:p>
          <a:p>
            <a:pPr defTabSz="913028">
              <a:defRPr/>
            </a:pPr>
            <a:endParaRPr lang="de-DE" sz="1600" dirty="0" smtClean="0"/>
          </a:p>
          <a:p>
            <a:pPr defTabSz="913028">
              <a:defRPr/>
            </a:pPr>
            <a:endParaRPr lang="de-DE" sz="1600" dirty="0"/>
          </a:p>
          <a:p>
            <a:pPr defTabSz="913028">
              <a:defRPr/>
            </a:pPr>
            <a:endParaRPr lang="en-US"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solidFill>
                <a:schemeClr val="tx1"/>
              </a:solidFill>
            </a:endParaRPr>
          </a:p>
          <a:p>
            <a:pPr defTabSz="904234">
              <a:spcBef>
                <a:spcPts val="0"/>
              </a:spcBef>
              <a:buSzTx/>
              <a:defRPr/>
            </a:pPr>
            <a:endParaRPr lang="en-GB" sz="1600" dirty="0"/>
          </a:p>
          <a:p>
            <a:pPr defTabSz="904234">
              <a:spcBef>
                <a:spcPts val="0"/>
              </a:spcBef>
              <a:buSzTx/>
              <a:defRPr/>
            </a:pPr>
            <a:endParaRPr lang="de-DE" sz="1600" dirty="0" smtClean="0"/>
          </a:p>
          <a:p>
            <a:endParaRPr lang="de-AT" sz="1600" dirty="0" smtClean="0"/>
          </a:p>
          <a:p>
            <a:endParaRPr lang="de-AT" sz="1600" dirty="0" smtClean="0"/>
          </a:p>
        </p:txBody>
      </p:sp>
      <p:sp>
        <p:nvSpPr>
          <p:cNvPr id="6"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Tree>
    <p:extLst>
      <p:ext uri="{BB962C8B-B14F-4D97-AF65-F5344CB8AC3E}">
        <p14:creationId xmlns:p14="http://schemas.microsoft.com/office/powerpoint/2010/main" val="4055447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lumMod val="75000"/>
                    <a:lumOff val="25000"/>
                  </a:schemeClr>
                </a:solidFill>
              </a:rPr>
              <a:t>References </a:t>
            </a:r>
            <a:endParaRPr lang="de-DE" b="1" dirty="0">
              <a:solidFill>
                <a:schemeClr val="tx1">
                  <a:lumMod val="75000"/>
                  <a:lumOff val="25000"/>
                </a:schemeClr>
              </a:solidFill>
            </a:endParaRPr>
          </a:p>
        </p:txBody>
      </p:sp>
      <p:sp>
        <p:nvSpPr>
          <p:cNvPr id="3" name="Inhaltsplatzhalter 2"/>
          <p:cNvSpPr>
            <a:spLocks noGrp="1"/>
          </p:cNvSpPr>
          <p:nvPr>
            <p:ph idx="1"/>
          </p:nvPr>
        </p:nvSpPr>
        <p:spPr>
          <a:xfrm>
            <a:off x="457200" y="1700808"/>
            <a:ext cx="8229600" cy="4896544"/>
          </a:xfrm>
        </p:spPr>
        <p:txBody>
          <a:bodyPr>
            <a:normAutofit fontScale="40000" lnSpcReduction="20000"/>
          </a:bodyPr>
          <a:lstStyle/>
          <a:p>
            <a:pPr defTabSz="913028">
              <a:defRPr/>
            </a:pPr>
            <a:r>
              <a:rPr lang="de-DE" sz="2300" dirty="0" err="1" smtClean="0"/>
              <a:t>Pluta</a:t>
            </a:r>
            <a:r>
              <a:rPr lang="de-DE" sz="2300" dirty="0"/>
              <a:t>, Werner (2019): Luftschiff: Der </a:t>
            </a:r>
            <a:r>
              <a:rPr lang="de-DE" sz="2300" dirty="0" err="1"/>
              <a:t>Airlander</a:t>
            </a:r>
            <a:r>
              <a:rPr lang="de-DE" sz="2300" dirty="0"/>
              <a:t> wird gebaut. </a:t>
            </a:r>
            <a:r>
              <a:rPr lang="de-DE" sz="2300" dirty="0" err="1"/>
              <a:t>Available</a:t>
            </a:r>
            <a:r>
              <a:rPr lang="de-DE" sz="2300" dirty="0"/>
              <a:t> online at https://www.golem.de/news/luftschiff-der-airlander-wird-gebaut-1901-138702.html, </a:t>
            </a:r>
            <a:r>
              <a:rPr lang="de-DE" sz="2300" dirty="0" err="1"/>
              <a:t>checked</a:t>
            </a:r>
            <a:r>
              <a:rPr lang="de-DE" sz="2300" dirty="0"/>
              <a:t> on 7/2/2019.</a:t>
            </a:r>
          </a:p>
          <a:p>
            <a:pPr defTabSz="913028">
              <a:defRPr/>
            </a:pPr>
            <a:r>
              <a:rPr lang="de-DE" sz="2300" dirty="0"/>
              <a:t>Polly, Stefan (2018): Drohnen in der Landwirtschaft: Was die kleinen Überflieger leisten | Landwirtschaftskammer - Technik. </a:t>
            </a:r>
            <a:r>
              <a:rPr lang="de-DE" sz="2300" dirty="0" err="1"/>
              <a:t>Available</a:t>
            </a:r>
            <a:r>
              <a:rPr lang="de-DE" sz="2300" dirty="0"/>
              <a:t> online at https://noe.lko.at/drohnen-in-der-landwirtschaft-was-die-kleinen-%C3%BCberflieger-leisten+2500+2800345, </a:t>
            </a:r>
            <a:r>
              <a:rPr lang="de-DE" sz="2300" dirty="0" err="1"/>
              <a:t>checked</a:t>
            </a:r>
            <a:r>
              <a:rPr lang="de-DE" sz="2300" dirty="0"/>
              <a:t> on 7/1/2019.</a:t>
            </a:r>
          </a:p>
          <a:p>
            <a:pPr defTabSz="913028">
              <a:defRPr/>
            </a:pPr>
            <a:r>
              <a:rPr lang="de-DE" sz="2300" dirty="0"/>
              <a:t>Port Technology (2019): </a:t>
            </a:r>
            <a:r>
              <a:rPr lang="de-DE" sz="2300" dirty="0" err="1"/>
              <a:t>Autonomous</a:t>
            </a:r>
            <a:r>
              <a:rPr lang="de-DE" sz="2300" dirty="0"/>
              <a:t> </a:t>
            </a:r>
            <a:r>
              <a:rPr lang="de-DE" sz="2300" dirty="0" err="1"/>
              <a:t>Shipping</a:t>
            </a:r>
            <a:r>
              <a:rPr lang="de-DE" sz="2300" dirty="0"/>
              <a:t> Project </a:t>
            </a:r>
            <a:r>
              <a:rPr lang="de-DE" sz="2300" dirty="0" err="1"/>
              <a:t>Wins</a:t>
            </a:r>
            <a:r>
              <a:rPr lang="de-DE" sz="2300" dirty="0"/>
              <a:t> EU Investment. </a:t>
            </a:r>
            <a:r>
              <a:rPr lang="de-DE" sz="2300" dirty="0" err="1"/>
              <a:t>Available</a:t>
            </a:r>
            <a:r>
              <a:rPr lang="de-DE" sz="2300" dirty="0"/>
              <a:t> online at https://www.porttechnology.org/news/autonomous_shipping_project_wins_eu_investment, </a:t>
            </a:r>
            <a:r>
              <a:rPr lang="de-DE" sz="2300" dirty="0" err="1"/>
              <a:t>checked</a:t>
            </a:r>
            <a:r>
              <a:rPr lang="de-DE" sz="2300" dirty="0"/>
              <a:t> on 6/19/2019.</a:t>
            </a:r>
          </a:p>
          <a:p>
            <a:pPr defTabSz="913028">
              <a:defRPr/>
            </a:pPr>
            <a:r>
              <a:rPr lang="de-DE" sz="2300" dirty="0" err="1"/>
              <a:t>Proissl</a:t>
            </a:r>
            <a:r>
              <a:rPr lang="de-DE" sz="2300" dirty="0"/>
              <a:t>, Anneliese (2019): Erdgas-Lkw: Umweltschonend, aber unbeliebt beim Staat. </a:t>
            </a:r>
            <a:r>
              <a:rPr lang="de-DE" sz="2300" dirty="0" err="1"/>
              <a:t>Available</a:t>
            </a:r>
            <a:r>
              <a:rPr lang="de-DE" sz="2300" dirty="0"/>
              <a:t> online at https://www.trend.at/branchen/auto-mobilitaet/erdgas-lkw-umweltschonend-staat-10597689.</a:t>
            </a:r>
          </a:p>
          <a:p>
            <a:pPr defTabSz="913028">
              <a:defRPr/>
            </a:pPr>
            <a:r>
              <a:rPr lang="de-DE" sz="2300" dirty="0" err="1"/>
              <a:t>Rathmann</a:t>
            </a:r>
            <a:r>
              <a:rPr lang="de-DE" sz="2300" dirty="0"/>
              <a:t>, Matthias (2018): Erdgas rechnet sich. Spediteure prüfen Einsatz von LNG. </a:t>
            </a:r>
            <a:r>
              <a:rPr lang="de-DE" sz="2300" dirty="0" err="1"/>
              <a:t>Available</a:t>
            </a:r>
            <a:r>
              <a:rPr lang="de-DE" sz="2300" dirty="0"/>
              <a:t> online at https://www.eurotransport.de/artikel/erdgas-rechnet-sich-spediteure-pruefen-einsatz-von-lng-10486265.html.</a:t>
            </a:r>
          </a:p>
          <a:p>
            <a:pPr defTabSz="913028">
              <a:defRPr/>
            </a:pPr>
            <a:r>
              <a:rPr lang="de-DE" sz="2300" dirty="0"/>
              <a:t>Reis, Vasco (2015): </a:t>
            </a:r>
            <a:r>
              <a:rPr lang="de-DE" sz="2300" dirty="0" err="1"/>
              <a:t>Should</a:t>
            </a:r>
            <a:r>
              <a:rPr lang="de-DE" sz="2300" dirty="0"/>
              <a:t> </a:t>
            </a:r>
            <a:r>
              <a:rPr lang="de-DE" sz="2300" dirty="0" err="1"/>
              <a:t>we</a:t>
            </a:r>
            <a:r>
              <a:rPr lang="de-DE" sz="2300" dirty="0"/>
              <a:t> </a:t>
            </a:r>
            <a:r>
              <a:rPr lang="de-DE" sz="2300" dirty="0" err="1"/>
              <a:t>keep</a:t>
            </a:r>
            <a:r>
              <a:rPr lang="de-DE" sz="2300" dirty="0"/>
              <a:t> on </a:t>
            </a:r>
            <a:r>
              <a:rPr lang="de-DE" sz="2300" dirty="0" err="1"/>
              <a:t>renaming</a:t>
            </a:r>
            <a:r>
              <a:rPr lang="de-DE" sz="2300" dirty="0"/>
              <a:t> a +35-year-old </a:t>
            </a:r>
            <a:r>
              <a:rPr lang="de-DE" sz="2300" dirty="0" err="1"/>
              <a:t>baby</a:t>
            </a:r>
            <a:r>
              <a:rPr lang="de-DE" sz="2300" dirty="0"/>
              <a:t>? In Journal </a:t>
            </a:r>
            <a:r>
              <a:rPr lang="de-DE" sz="2300" dirty="0" err="1"/>
              <a:t>of</a:t>
            </a:r>
            <a:r>
              <a:rPr lang="de-DE" sz="2300" dirty="0"/>
              <a:t> Transport </a:t>
            </a:r>
            <a:r>
              <a:rPr lang="de-DE" sz="2300" dirty="0" err="1"/>
              <a:t>Geography</a:t>
            </a:r>
            <a:r>
              <a:rPr lang="de-DE" sz="2300" dirty="0"/>
              <a:t> 46, pp. 173–179. DOI: 10.1016/j.jtrangeo.2015.06.019.</a:t>
            </a:r>
          </a:p>
          <a:p>
            <a:pPr defTabSz="913028">
              <a:defRPr/>
            </a:pPr>
            <a:r>
              <a:rPr lang="de-DE" sz="2300" dirty="0"/>
              <a:t>RIS (2019): Luftfahrtgesetz, Fassung vom 01.07.2019. </a:t>
            </a:r>
            <a:r>
              <a:rPr lang="de-DE" sz="2300" dirty="0" err="1"/>
              <a:t>Available</a:t>
            </a:r>
            <a:r>
              <a:rPr lang="de-DE" sz="2300" dirty="0"/>
              <a:t> online at https://www.ris.bka.gv.at/GeltendeFassung.wxe?Abfrage=Bundesnormen&amp;Gesetzesnummer=10011306, </a:t>
            </a:r>
            <a:r>
              <a:rPr lang="de-DE" sz="2300" dirty="0" err="1"/>
              <a:t>checked</a:t>
            </a:r>
            <a:r>
              <a:rPr lang="de-DE" sz="2300" dirty="0"/>
              <a:t> on 7/1/2019.</a:t>
            </a:r>
          </a:p>
          <a:p>
            <a:pPr defTabSz="913028">
              <a:defRPr/>
            </a:pPr>
            <a:r>
              <a:rPr lang="de-DE" sz="2300" dirty="0"/>
              <a:t>Rogers, David (2015): </a:t>
            </a:r>
            <a:r>
              <a:rPr lang="de-DE" sz="2300" dirty="0" err="1"/>
              <a:t>Blimps</a:t>
            </a:r>
            <a:r>
              <a:rPr lang="de-DE" sz="2300" dirty="0"/>
              <a:t> </a:t>
            </a:r>
            <a:r>
              <a:rPr lang="de-DE" sz="2300" dirty="0" err="1"/>
              <a:t>are</a:t>
            </a:r>
            <a:r>
              <a:rPr lang="de-DE" sz="2300" dirty="0"/>
              <a:t> back: Giant </a:t>
            </a:r>
            <a:r>
              <a:rPr lang="de-DE" sz="2300" dirty="0" err="1"/>
              <a:t>airship</a:t>
            </a:r>
            <a:r>
              <a:rPr lang="de-DE" sz="2300" dirty="0"/>
              <a:t> </a:t>
            </a:r>
            <a:r>
              <a:rPr lang="de-DE" sz="2300" dirty="0" err="1"/>
              <a:t>goes</a:t>
            </a:r>
            <a:r>
              <a:rPr lang="de-DE" sz="2300" dirty="0"/>
              <a:t> on </a:t>
            </a:r>
            <a:r>
              <a:rPr lang="de-DE" sz="2300" dirty="0" err="1"/>
              <a:t>sale</a:t>
            </a:r>
            <a:r>
              <a:rPr lang="de-DE" sz="2300" dirty="0"/>
              <a:t>. </a:t>
            </a:r>
            <a:r>
              <a:rPr lang="de-DE" sz="2300" dirty="0" err="1"/>
              <a:t>Available</a:t>
            </a:r>
            <a:r>
              <a:rPr lang="de-DE" sz="2300" dirty="0"/>
              <a:t> online at http://www.globalconstructionreview.com/innovation/blimp8s-a8r8e-b6ac8k-gi0a8nt4-0a6i4r2sh08ip/, </a:t>
            </a:r>
            <a:r>
              <a:rPr lang="de-DE" sz="2300" dirty="0" err="1"/>
              <a:t>checked</a:t>
            </a:r>
            <a:r>
              <a:rPr lang="de-DE" sz="2300" dirty="0"/>
              <a:t> on 7/2/2019.</a:t>
            </a:r>
          </a:p>
          <a:p>
            <a:pPr defTabSz="913028">
              <a:defRPr/>
            </a:pPr>
            <a:r>
              <a:rPr lang="de-DE" sz="2300" dirty="0"/>
              <a:t>Rolls-Royce (2016): </a:t>
            </a:r>
            <a:r>
              <a:rPr lang="de-DE" sz="2300" dirty="0" err="1"/>
              <a:t>Autonomous</a:t>
            </a:r>
            <a:r>
              <a:rPr lang="de-DE" sz="2300" dirty="0"/>
              <a:t> </a:t>
            </a:r>
            <a:r>
              <a:rPr lang="de-DE" sz="2300" dirty="0" err="1"/>
              <a:t>ships</a:t>
            </a:r>
            <a:r>
              <a:rPr lang="de-DE" sz="2300" dirty="0"/>
              <a:t>. The </a:t>
            </a:r>
            <a:r>
              <a:rPr lang="de-DE" sz="2300" dirty="0" err="1"/>
              <a:t>next</a:t>
            </a:r>
            <a:r>
              <a:rPr lang="de-DE" sz="2300" dirty="0"/>
              <a:t> </a:t>
            </a:r>
            <a:r>
              <a:rPr lang="de-DE" sz="2300" dirty="0" err="1"/>
              <a:t>step</a:t>
            </a:r>
            <a:r>
              <a:rPr lang="de-DE" sz="2300" dirty="0"/>
              <a:t>. </a:t>
            </a:r>
            <a:r>
              <a:rPr lang="de-DE" sz="2300" dirty="0" err="1"/>
              <a:t>Available</a:t>
            </a:r>
            <a:r>
              <a:rPr lang="de-DE" sz="2300" dirty="0"/>
              <a:t> online at https://www.rolls-royce.com/~/media/Files/R/Rolls-Royce/documents/customers/marine/ship-intel/rr-ship-intel-aawa-8pg.pdf, </a:t>
            </a:r>
            <a:r>
              <a:rPr lang="de-DE" sz="2300" dirty="0" err="1"/>
              <a:t>checked</a:t>
            </a:r>
            <a:r>
              <a:rPr lang="de-DE" sz="2300" dirty="0"/>
              <a:t> on 6/19/2019.</a:t>
            </a:r>
          </a:p>
          <a:p>
            <a:pPr defTabSz="913028">
              <a:defRPr/>
            </a:pPr>
            <a:r>
              <a:rPr lang="de-DE" sz="2300" dirty="0"/>
              <a:t>Sims, R.; Schaeffer, R.; </a:t>
            </a:r>
            <a:r>
              <a:rPr lang="de-DE" sz="2300" dirty="0" err="1"/>
              <a:t>Creutzig</a:t>
            </a:r>
            <a:r>
              <a:rPr lang="de-DE" sz="2300" dirty="0"/>
              <a:t>, F.; Cruz-Núñez, X.; </a:t>
            </a:r>
            <a:r>
              <a:rPr lang="de-DE" sz="2300" dirty="0" err="1"/>
              <a:t>D’Agosto</a:t>
            </a:r>
            <a:r>
              <a:rPr lang="de-DE" sz="2300" dirty="0"/>
              <a:t>, M.; </a:t>
            </a:r>
            <a:r>
              <a:rPr lang="de-DE" sz="2300" dirty="0" err="1"/>
              <a:t>Dimitriu</a:t>
            </a:r>
            <a:r>
              <a:rPr lang="de-DE" sz="2300" dirty="0"/>
              <a:t>, D. et al. (2014): Transport. In O. Edenhofer, R. </a:t>
            </a:r>
            <a:r>
              <a:rPr lang="de-DE" sz="2300" dirty="0" err="1"/>
              <a:t>Pichs-Madruga</a:t>
            </a:r>
            <a:r>
              <a:rPr lang="de-DE" sz="2300" dirty="0"/>
              <a:t>, Y. </a:t>
            </a:r>
            <a:r>
              <a:rPr lang="de-DE" sz="2300" dirty="0" err="1"/>
              <a:t>Sokona</a:t>
            </a:r>
            <a:r>
              <a:rPr lang="de-DE" sz="2300" dirty="0"/>
              <a:t>, E. </a:t>
            </a:r>
            <a:r>
              <a:rPr lang="de-DE" sz="2300" dirty="0" err="1"/>
              <a:t>Farahani</a:t>
            </a:r>
            <a:r>
              <a:rPr lang="de-DE" sz="2300" dirty="0"/>
              <a:t>, S. </a:t>
            </a:r>
            <a:r>
              <a:rPr lang="de-DE" sz="2300" dirty="0" err="1"/>
              <a:t>Kadner</a:t>
            </a:r>
            <a:r>
              <a:rPr lang="de-DE" sz="2300" dirty="0"/>
              <a:t>, K. </a:t>
            </a:r>
            <a:r>
              <a:rPr lang="de-DE" sz="2300" dirty="0" err="1"/>
              <a:t>Seyboth</a:t>
            </a:r>
            <a:r>
              <a:rPr lang="de-DE" sz="2300" dirty="0"/>
              <a:t> et al. (Eds.): </a:t>
            </a:r>
            <a:r>
              <a:rPr lang="de-DE" sz="2300" dirty="0" err="1"/>
              <a:t>Climate</a:t>
            </a:r>
            <a:r>
              <a:rPr lang="de-DE" sz="2300" dirty="0"/>
              <a:t> Change 2014: </a:t>
            </a:r>
            <a:r>
              <a:rPr lang="de-DE" sz="2300" dirty="0" err="1"/>
              <a:t>Mitigation</a:t>
            </a:r>
            <a:r>
              <a:rPr lang="de-DE" sz="2300" dirty="0"/>
              <a:t> </a:t>
            </a:r>
            <a:r>
              <a:rPr lang="de-DE" sz="2300" dirty="0" err="1"/>
              <a:t>of</a:t>
            </a:r>
            <a:r>
              <a:rPr lang="de-DE" sz="2300" dirty="0"/>
              <a:t> </a:t>
            </a:r>
            <a:r>
              <a:rPr lang="de-DE" sz="2300" dirty="0" err="1"/>
              <a:t>Climate</a:t>
            </a:r>
            <a:r>
              <a:rPr lang="de-DE" sz="2300" dirty="0"/>
              <a:t> Change. </a:t>
            </a:r>
            <a:r>
              <a:rPr lang="de-DE" sz="2300" dirty="0" err="1"/>
              <a:t>Contribution</a:t>
            </a:r>
            <a:r>
              <a:rPr lang="de-DE" sz="2300" dirty="0"/>
              <a:t> </a:t>
            </a:r>
            <a:r>
              <a:rPr lang="de-DE" sz="2300" dirty="0" err="1"/>
              <a:t>of</a:t>
            </a:r>
            <a:r>
              <a:rPr lang="de-DE" sz="2300" dirty="0"/>
              <a:t> Working Group III </a:t>
            </a:r>
            <a:r>
              <a:rPr lang="de-DE" sz="2300" dirty="0" err="1"/>
              <a:t>to</a:t>
            </a:r>
            <a:r>
              <a:rPr lang="de-DE" sz="2300" dirty="0"/>
              <a:t> </a:t>
            </a:r>
            <a:r>
              <a:rPr lang="de-DE" sz="2300" dirty="0" err="1"/>
              <a:t>the</a:t>
            </a:r>
            <a:r>
              <a:rPr lang="de-DE" sz="2300" dirty="0"/>
              <a:t> </a:t>
            </a:r>
            <a:r>
              <a:rPr lang="de-DE" sz="2300" dirty="0" err="1"/>
              <a:t>Fifth</a:t>
            </a:r>
            <a:r>
              <a:rPr lang="de-DE" sz="2300" dirty="0"/>
              <a:t> Assessment Report </a:t>
            </a:r>
            <a:r>
              <a:rPr lang="de-DE" sz="2300" dirty="0" err="1"/>
              <a:t>of</a:t>
            </a:r>
            <a:r>
              <a:rPr lang="de-DE" sz="2300" dirty="0"/>
              <a:t> </a:t>
            </a:r>
            <a:r>
              <a:rPr lang="de-DE" sz="2300" dirty="0" err="1"/>
              <a:t>the</a:t>
            </a:r>
            <a:r>
              <a:rPr lang="de-DE" sz="2300" dirty="0"/>
              <a:t> </a:t>
            </a:r>
            <a:r>
              <a:rPr lang="de-DE" sz="2300" dirty="0" err="1"/>
              <a:t>Intergovernmental</a:t>
            </a:r>
            <a:r>
              <a:rPr lang="de-DE" sz="2300" dirty="0"/>
              <a:t> Panel on </a:t>
            </a:r>
            <a:r>
              <a:rPr lang="de-DE" sz="2300" dirty="0" err="1"/>
              <a:t>Climate</a:t>
            </a:r>
            <a:r>
              <a:rPr lang="de-DE" sz="2300" dirty="0"/>
              <a:t> Change. Cambridge, United </a:t>
            </a:r>
            <a:r>
              <a:rPr lang="de-DE" sz="2300" dirty="0" err="1"/>
              <a:t>Kingdom</a:t>
            </a:r>
            <a:r>
              <a:rPr lang="de-DE" sz="2300" dirty="0"/>
              <a:t> </a:t>
            </a:r>
            <a:r>
              <a:rPr lang="de-DE" sz="2300" dirty="0" err="1"/>
              <a:t>and</a:t>
            </a:r>
            <a:r>
              <a:rPr lang="de-DE" sz="2300" dirty="0"/>
              <a:t> New York, NY, USA: Cambridge University Press. </a:t>
            </a:r>
            <a:r>
              <a:rPr lang="de-DE" sz="2300" dirty="0" err="1"/>
              <a:t>Available</a:t>
            </a:r>
            <a:r>
              <a:rPr lang="de-DE" sz="2300" dirty="0"/>
              <a:t> online at https://www.ipcc.ch/site/assets/uploads/2018/02/ipcc_wg3_ar5_full.pdf, </a:t>
            </a:r>
            <a:r>
              <a:rPr lang="de-DE" sz="2300" dirty="0" err="1"/>
              <a:t>checked</a:t>
            </a:r>
            <a:r>
              <a:rPr lang="de-DE" sz="2300" dirty="0"/>
              <a:t> on 6/17/2019.</a:t>
            </a:r>
          </a:p>
          <a:p>
            <a:pPr defTabSz="913028">
              <a:defRPr/>
            </a:pPr>
            <a:r>
              <a:rPr lang="de-DE" sz="2300" dirty="0" err="1"/>
              <a:t>SpaceX</a:t>
            </a:r>
            <a:r>
              <a:rPr lang="de-DE" sz="2300" dirty="0"/>
              <a:t> (2013): Hyperloop Alpha. </a:t>
            </a:r>
            <a:r>
              <a:rPr lang="de-DE" sz="2300" dirty="0" err="1"/>
              <a:t>Available</a:t>
            </a:r>
            <a:r>
              <a:rPr lang="de-DE" sz="2300" dirty="0"/>
              <a:t> online at https://www.spacex.com/sites/spacex/files/hyperloop_alpha-20130812.pdf, </a:t>
            </a:r>
            <a:r>
              <a:rPr lang="de-DE" sz="2300" dirty="0" err="1"/>
              <a:t>checked</a:t>
            </a:r>
            <a:r>
              <a:rPr lang="de-DE" sz="2300" dirty="0"/>
              <a:t> on 7/1/2019.</a:t>
            </a:r>
          </a:p>
          <a:p>
            <a:pPr defTabSz="913028">
              <a:defRPr/>
            </a:pPr>
            <a:r>
              <a:rPr lang="de-DE" sz="2300" dirty="0"/>
              <a:t>STANDARD Verlagsgesellschaft m. </a:t>
            </a:r>
            <a:r>
              <a:rPr lang="de-DE" sz="2300" dirty="0" err="1"/>
              <a:t>b.H</a:t>
            </a:r>
            <a:r>
              <a:rPr lang="de-DE" sz="2300" dirty="0"/>
              <a:t>. (2019): Bei Flüssiggas steht Österreich auf der Bremse – noch. </a:t>
            </a:r>
            <a:r>
              <a:rPr lang="de-DE" sz="2300" dirty="0" err="1"/>
              <a:t>Available</a:t>
            </a:r>
            <a:r>
              <a:rPr lang="de-DE" sz="2300" dirty="0"/>
              <a:t> online at https://derstandard.at/2000102771169/Bei-Fluessiggas-steht-Oesterreich-auf-der-Bremse-noch, </a:t>
            </a:r>
            <a:r>
              <a:rPr lang="de-DE" sz="2300" dirty="0" err="1"/>
              <a:t>checked</a:t>
            </a:r>
            <a:r>
              <a:rPr lang="de-DE" sz="2300" dirty="0"/>
              <a:t> on 7/1/2019.</a:t>
            </a:r>
          </a:p>
          <a:p>
            <a:pPr defTabSz="913028">
              <a:defRPr/>
            </a:pPr>
            <a:r>
              <a:rPr lang="de-DE" sz="2300" dirty="0"/>
              <a:t>Taylor, Catherine L.; Hyde, David J.; Barr, Lawrence C. (2016): Hyperloop Commercial </a:t>
            </a:r>
            <a:r>
              <a:rPr lang="de-DE" sz="2300" dirty="0" err="1"/>
              <a:t>Feasibility</a:t>
            </a:r>
            <a:r>
              <a:rPr lang="de-DE" sz="2300" dirty="0"/>
              <a:t> Analysis : High Level </a:t>
            </a:r>
            <a:r>
              <a:rPr lang="de-DE" sz="2300" dirty="0" err="1"/>
              <a:t>Overview</a:t>
            </a:r>
            <a:r>
              <a:rPr lang="de-DE" sz="2300" dirty="0"/>
              <a:t>. </a:t>
            </a:r>
            <a:r>
              <a:rPr lang="de-DE" sz="2300" dirty="0" err="1"/>
              <a:t>With</a:t>
            </a:r>
            <a:r>
              <a:rPr lang="de-DE" sz="2300" dirty="0"/>
              <a:t> </a:t>
            </a:r>
            <a:r>
              <a:rPr lang="de-DE" sz="2300" dirty="0" err="1"/>
              <a:t>assistance</a:t>
            </a:r>
            <a:r>
              <a:rPr lang="de-DE" sz="2300" dirty="0"/>
              <a:t> </a:t>
            </a:r>
            <a:r>
              <a:rPr lang="de-DE" sz="2300" dirty="0" err="1"/>
              <a:t>of</a:t>
            </a:r>
            <a:r>
              <a:rPr lang="de-DE" sz="2300" dirty="0"/>
              <a:t> John A. </a:t>
            </a:r>
            <a:r>
              <a:rPr lang="de-DE" sz="2300" dirty="0" err="1"/>
              <a:t>Volpe</a:t>
            </a:r>
            <a:r>
              <a:rPr lang="de-DE" sz="2300" dirty="0"/>
              <a:t> National Transportation Systems Center (U.S.). </a:t>
            </a:r>
            <a:r>
              <a:rPr lang="de-DE" sz="2300" dirty="0" err="1"/>
              <a:t>Available</a:t>
            </a:r>
            <a:r>
              <a:rPr lang="de-DE" sz="2300" dirty="0"/>
              <a:t> online at https://rosap.ntl.bts.gov/view/dot/12308.</a:t>
            </a:r>
          </a:p>
          <a:p>
            <a:pPr defTabSz="913028">
              <a:defRPr/>
            </a:pPr>
            <a:r>
              <a:rPr lang="de-DE" sz="2300" dirty="0"/>
              <a:t>UPS (2017): UPS Tests Residential </a:t>
            </a:r>
            <a:r>
              <a:rPr lang="de-DE" sz="2300" dirty="0" err="1"/>
              <a:t>Delivery</a:t>
            </a:r>
            <a:r>
              <a:rPr lang="de-DE" sz="2300" dirty="0"/>
              <a:t> Via </a:t>
            </a:r>
            <a:r>
              <a:rPr lang="de-DE" sz="2300" dirty="0" err="1"/>
              <a:t>Drone</a:t>
            </a:r>
            <a:r>
              <a:rPr lang="de-DE" sz="2300" dirty="0"/>
              <a:t> </a:t>
            </a:r>
            <a:r>
              <a:rPr lang="de-DE" sz="2300" dirty="0" err="1"/>
              <a:t>Launched</a:t>
            </a:r>
            <a:r>
              <a:rPr lang="de-DE" sz="2300" dirty="0"/>
              <a:t> </a:t>
            </a:r>
            <a:r>
              <a:rPr lang="de-DE" sz="2300" dirty="0" err="1"/>
              <a:t>From</a:t>
            </a:r>
            <a:r>
              <a:rPr lang="de-DE" sz="2300" dirty="0"/>
              <a:t> </a:t>
            </a:r>
            <a:r>
              <a:rPr lang="de-DE" sz="2300" dirty="0" err="1"/>
              <a:t>atop</a:t>
            </a:r>
            <a:r>
              <a:rPr lang="de-DE" sz="2300" dirty="0"/>
              <a:t> Package Car. </a:t>
            </a:r>
            <a:r>
              <a:rPr lang="de-DE" sz="2300" dirty="0" err="1"/>
              <a:t>Available</a:t>
            </a:r>
            <a:r>
              <a:rPr lang="de-DE" sz="2300" dirty="0"/>
              <a:t> online at https://pressroom.ups.com/pressroom/ContentDetailsViewer.page?ConceptType=PressReleases&amp;id=1487687844847-162, </a:t>
            </a:r>
            <a:r>
              <a:rPr lang="de-DE" sz="2300" dirty="0" err="1"/>
              <a:t>checked</a:t>
            </a:r>
            <a:r>
              <a:rPr lang="de-DE" sz="2300" dirty="0"/>
              <a:t> on 7/1/2019.</a:t>
            </a:r>
          </a:p>
          <a:p>
            <a:pPr defTabSz="913028">
              <a:defRPr/>
            </a:pPr>
            <a:r>
              <a:rPr lang="de-DE" sz="2300" dirty="0"/>
              <a:t>VCÖ (2016): Der urbane Gütertransport der Zukunft ist emissionsfrei. </a:t>
            </a:r>
            <a:r>
              <a:rPr lang="de-DE" sz="2300" dirty="0" err="1"/>
              <a:t>Available</a:t>
            </a:r>
            <a:r>
              <a:rPr lang="de-DE" sz="2300" dirty="0"/>
              <a:t> online at https://www.vcoe.at/files/vcoe/uploads/News/VCOe-Factsheets/2016-02%20-%20Der%20urbane%20Guetertransport%20der%20Zukunft%20ist%20emissionsfrei/VC%C3%96-Factsheet%20Urbaner%20G%C3%BCtertransport.pdf, </a:t>
            </a:r>
            <a:r>
              <a:rPr lang="de-DE" sz="2300" dirty="0" err="1"/>
              <a:t>checked</a:t>
            </a:r>
            <a:r>
              <a:rPr lang="de-DE" sz="2300" dirty="0"/>
              <a:t> on 7/1/2019.</a:t>
            </a:r>
          </a:p>
          <a:p>
            <a:pPr defTabSz="913028">
              <a:defRPr/>
            </a:pPr>
            <a:r>
              <a:rPr lang="de-DE" sz="2300" dirty="0"/>
              <a:t>Virgin Hyperloop </a:t>
            </a:r>
            <a:r>
              <a:rPr lang="de-DE" sz="2300" dirty="0" err="1"/>
              <a:t>One</a:t>
            </a:r>
            <a:r>
              <a:rPr lang="de-DE" sz="2300" dirty="0"/>
              <a:t> (2019): Hyperloop </a:t>
            </a:r>
            <a:r>
              <a:rPr lang="de-DE" sz="2300" dirty="0" err="1"/>
              <a:t>One</a:t>
            </a:r>
            <a:r>
              <a:rPr lang="de-DE" sz="2300" dirty="0"/>
              <a:t> Global Challenge. </a:t>
            </a:r>
            <a:r>
              <a:rPr lang="de-DE" sz="2300" dirty="0" err="1"/>
              <a:t>Available</a:t>
            </a:r>
            <a:r>
              <a:rPr lang="de-DE" sz="2300" dirty="0"/>
              <a:t> online at https://hyperloop-one.com/global-challenge, </a:t>
            </a:r>
            <a:r>
              <a:rPr lang="de-DE" sz="2300" dirty="0" err="1"/>
              <a:t>updated</a:t>
            </a:r>
            <a:r>
              <a:rPr lang="de-DE" sz="2300" dirty="0"/>
              <a:t> on 6/26/2019, </a:t>
            </a:r>
            <a:r>
              <a:rPr lang="de-DE" sz="2300" dirty="0" err="1"/>
              <a:t>checked</a:t>
            </a:r>
            <a:r>
              <a:rPr lang="de-DE" sz="2300" dirty="0"/>
              <a:t> on 7/1/2019.</a:t>
            </a:r>
          </a:p>
          <a:p>
            <a:pPr defTabSz="913028">
              <a:defRPr/>
            </a:pPr>
            <a:r>
              <a:rPr lang="de-DE" sz="2300" dirty="0"/>
              <a:t>Werner, Max; </a:t>
            </a:r>
            <a:r>
              <a:rPr lang="de-DE" sz="2300" dirty="0" err="1"/>
              <a:t>Eissing</a:t>
            </a:r>
            <a:r>
              <a:rPr lang="de-DE" sz="2300" dirty="0"/>
              <a:t>, Klaus; Langton, Sebastian (2016): </a:t>
            </a:r>
            <a:r>
              <a:rPr lang="de-DE" sz="2300" dirty="0" err="1"/>
              <a:t>Shared</a:t>
            </a:r>
            <a:r>
              <a:rPr lang="de-DE" sz="2300" dirty="0"/>
              <a:t> Value Potential </a:t>
            </a:r>
            <a:r>
              <a:rPr lang="de-DE" sz="2300" dirty="0" err="1"/>
              <a:t>of</a:t>
            </a:r>
            <a:r>
              <a:rPr lang="de-DE" sz="2300" dirty="0"/>
              <a:t> </a:t>
            </a:r>
            <a:r>
              <a:rPr lang="de-DE" sz="2300" dirty="0" err="1"/>
              <a:t>Transporting</a:t>
            </a:r>
            <a:r>
              <a:rPr lang="de-DE" sz="2300" dirty="0"/>
              <a:t> Cargo via Hyperloop. In Front. </a:t>
            </a:r>
            <a:r>
              <a:rPr lang="de-DE" sz="2300" dirty="0" err="1"/>
              <a:t>Built</a:t>
            </a:r>
            <a:r>
              <a:rPr lang="de-DE" sz="2300" dirty="0"/>
              <a:t> </a:t>
            </a:r>
            <a:r>
              <a:rPr lang="de-DE" sz="2300" dirty="0" err="1"/>
              <a:t>Environ</a:t>
            </a:r>
            <a:r>
              <a:rPr lang="de-DE" sz="2300" dirty="0"/>
              <a:t>. 2, p. 11. DOI: 10.3389/fbuil.2016.00017.</a:t>
            </a:r>
          </a:p>
          <a:p>
            <a:pPr defTabSz="913028">
              <a:defRPr/>
            </a:pPr>
            <a:r>
              <a:rPr lang="de-DE" sz="2300" dirty="0"/>
              <a:t>Winter, Joachim; Böhm, Mathias; Malzacher, Gregor (2017): Future Europe-</a:t>
            </a:r>
            <a:r>
              <a:rPr lang="de-DE" sz="2300" dirty="0" err="1"/>
              <a:t>Asia</a:t>
            </a:r>
            <a:r>
              <a:rPr lang="de-DE" sz="2300" dirty="0"/>
              <a:t> </a:t>
            </a:r>
            <a:r>
              <a:rPr lang="de-DE" sz="2300" dirty="0" err="1"/>
              <a:t>trains</a:t>
            </a:r>
            <a:r>
              <a:rPr lang="de-DE" sz="2300" dirty="0"/>
              <a:t>. In Baltic Transport Journal. </a:t>
            </a:r>
            <a:r>
              <a:rPr lang="de-DE" sz="2300" dirty="0" err="1"/>
              <a:t>Available</a:t>
            </a:r>
            <a:r>
              <a:rPr lang="de-DE" sz="2300" dirty="0"/>
              <a:t> online at https://www.researchgate.net/publication/321211758_Future_Europe-Asia_trains.</a:t>
            </a:r>
          </a:p>
          <a:p>
            <a:pPr defTabSz="913028">
              <a:defRPr/>
            </a:pPr>
            <a:r>
              <a:rPr lang="de-DE" sz="2300" dirty="0" err="1"/>
              <a:t>Zipline</a:t>
            </a:r>
            <a:r>
              <a:rPr lang="de-DE" sz="2300" dirty="0"/>
              <a:t> (2019): </a:t>
            </a:r>
            <a:r>
              <a:rPr lang="de-DE" sz="2300" dirty="0" err="1"/>
              <a:t>Our</a:t>
            </a:r>
            <a:r>
              <a:rPr lang="de-DE" sz="2300" dirty="0"/>
              <a:t> Impact. </a:t>
            </a:r>
            <a:r>
              <a:rPr lang="de-DE" sz="2300" dirty="0" err="1"/>
              <a:t>Available</a:t>
            </a:r>
            <a:r>
              <a:rPr lang="de-DE" sz="2300" dirty="0"/>
              <a:t> online at https://flyzipline.com/impact/, </a:t>
            </a:r>
            <a:r>
              <a:rPr lang="de-DE" sz="2300" dirty="0" err="1"/>
              <a:t>updated</a:t>
            </a:r>
            <a:r>
              <a:rPr lang="de-DE" sz="2300" dirty="0"/>
              <a:t> on 5/27/2019, </a:t>
            </a:r>
            <a:r>
              <a:rPr lang="de-DE" sz="2300" dirty="0" err="1"/>
              <a:t>checked</a:t>
            </a:r>
            <a:r>
              <a:rPr lang="de-DE" sz="2300" dirty="0"/>
              <a:t> on 7/1/2019.</a:t>
            </a:r>
          </a:p>
          <a:p>
            <a:pPr defTabSz="913028">
              <a:defRPr/>
            </a:pPr>
            <a:endParaRPr lang="de-DE" sz="2300" dirty="0"/>
          </a:p>
          <a:p>
            <a:pPr marL="0" indent="0" defTabSz="913028">
              <a:buNone/>
              <a:defRPr/>
            </a:pPr>
            <a:endParaRPr lang="en-GB" sz="1600" dirty="0" smtClean="0"/>
          </a:p>
          <a:p>
            <a:pPr defTabSz="913028">
              <a:defRPr/>
            </a:pPr>
            <a:endParaRPr lang="de-DE" sz="1600" dirty="0"/>
          </a:p>
          <a:p>
            <a:pPr defTabSz="913028">
              <a:defRPr/>
            </a:pPr>
            <a:endParaRPr lang="de-DE" sz="1600" dirty="0" smtClean="0"/>
          </a:p>
          <a:p>
            <a:pPr defTabSz="913028">
              <a:defRPr/>
            </a:pPr>
            <a:endParaRPr lang="de-DE" sz="1600" dirty="0" smtClean="0"/>
          </a:p>
          <a:p>
            <a:pPr defTabSz="913028">
              <a:defRPr/>
            </a:pPr>
            <a:endParaRPr lang="de-DE" sz="1600" dirty="0"/>
          </a:p>
          <a:p>
            <a:pPr defTabSz="913028">
              <a:defRPr/>
            </a:pPr>
            <a:endParaRPr lang="en-US"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solidFill>
                <a:schemeClr val="tx1"/>
              </a:solidFill>
            </a:endParaRPr>
          </a:p>
          <a:p>
            <a:pPr defTabSz="904234">
              <a:spcBef>
                <a:spcPts val="0"/>
              </a:spcBef>
              <a:buSzTx/>
              <a:defRPr/>
            </a:pPr>
            <a:endParaRPr lang="en-GB" sz="1600" dirty="0"/>
          </a:p>
          <a:p>
            <a:pPr defTabSz="904234">
              <a:spcBef>
                <a:spcPts val="0"/>
              </a:spcBef>
              <a:buSzTx/>
              <a:defRPr/>
            </a:pPr>
            <a:endParaRPr lang="de-DE" sz="1600" dirty="0" smtClean="0"/>
          </a:p>
          <a:p>
            <a:endParaRPr lang="de-AT" sz="1600" dirty="0" smtClean="0"/>
          </a:p>
          <a:p>
            <a:endParaRPr lang="de-AT" sz="1600" dirty="0" smtClean="0"/>
          </a:p>
        </p:txBody>
      </p:sp>
      <p:sp>
        <p:nvSpPr>
          <p:cNvPr id="6"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spTree>
    <p:extLst>
      <p:ext uri="{BB962C8B-B14F-4D97-AF65-F5344CB8AC3E}">
        <p14:creationId xmlns:p14="http://schemas.microsoft.com/office/powerpoint/2010/main" val="3568919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p41662\AppData\Local\Microsoft\Windows\Temporary Internet Files\Content.Outlook\VDWGJMU4\RZ-Logo-Logistikum-hoch-cmyk-2000x2000px.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5517232"/>
            <a:ext cx="1115616" cy="1089402"/>
          </a:xfrm>
          <a:prstGeom prst="rect">
            <a:avLst/>
          </a:prstGeom>
          <a:noFill/>
          <a:extLst/>
        </p:spPr>
      </p:pic>
      <p:sp>
        <p:nvSpPr>
          <p:cNvPr id="2" name="Title 1"/>
          <p:cNvSpPr>
            <a:spLocks noGrp="1"/>
          </p:cNvSpPr>
          <p:nvPr>
            <p:ph type="title"/>
          </p:nvPr>
        </p:nvSpPr>
        <p:spPr/>
        <p:txBody>
          <a:bodyPr/>
          <a:lstStyle/>
          <a:p>
            <a:r>
              <a:rPr lang="en-GB" b="1" dirty="0" smtClean="0">
                <a:solidFill>
                  <a:schemeClr val="tx1">
                    <a:lumMod val="75000"/>
                    <a:lumOff val="25000"/>
                  </a:schemeClr>
                </a:solidFill>
              </a:rPr>
              <a:t>Further information</a:t>
            </a:r>
            <a:endParaRPr lang="en-GB"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marL="0" indent="0">
              <a:buNone/>
            </a:pPr>
            <a:r>
              <a:rPr lang="en-GB" sz="2000" b="1" dirty="0" smtClean="0"/>
              <a:t>We hope our set of slides have met your expectations!</a:t>
            </a:r>
          </a:p>
          <a:p>
            <a:pPr marL="0" indent="0">
              <a:buNone/>
            </a:pPr>
            <a:endParaRPr lang="en-GB" sz="2000" b="1" dirty="0" smtClean="0"/>
          </a:p>
          <a:p>
            <a:pPr marL="0" indent="0">
              <a:buNone/>
            </a:pPr>
            <a:r>
              <a:rPr lang="en-GB" sz="2000" b="1" dirty="0" smtClean="0"/>
              <a:t>         - you are free to use, adapt and share these slides and to use them for your lectures.</a:t>
            </a:r>
          </a:p>
          <a:p>
            <a:pPr marL="0" indent="0">
              <a:buNone/>
            </a:pPr>
            <a:endParaRPr lang="en-GB" sz="2000" b="1" dirty="0" smtClean="0"/>
          </a:p>
          <a:p>
            <a:pPr marL="0" indent="0">
              <a:buNone/>
            </a:pPr>
            <a:r>
              <a:rPr lang="en-GB" sz="2000" b="1" dirty="0" smtClean="0"/>
              <a:t>For questions and feedback please do not hesitate to contact us: </a:t>
            </a:r>
          </a:p>
          <a:p>
            <a:pPr marL="0" indent="0">
              <a:buNone/>
            </a:pPr>
            <a:r>
              <a:rPr lang="en-GB" sz="2000" b="1" dirty="0" smtClean="0"/>
              <a:t>retrans@fh-steyr.at</a:t>
            </a:r>
          </a:p>
          <a:p>
            <a:pPr marL="0" indent="0">
              <a:buNone/>
            </a:pPr>
            <a:endParaRPr lang="en-GB" sz="2000" b="1" dirty="0" smtClean="0"/>
          </a:p>
          <a:p>
            <a:pPr marL="0" indent="0">
              <a:buNone/>
            </a:pPr>
            <a:r>
              <a:rPr lang="en-GB" sz="2000" b="1" dirty="0" smtClean="0"/>
              <a:t>Further set of slides are available at:</a:t>
            </a:r>
          </a:p>
          <a:p>
            <a:pPr marL="0" indent="0">
              <a:buNone/>
            </a:pPr>
            <a:endParaRPr lang="en-GB" sz="400" b="1" dirty="0" smtClean="0"/>
          </a:p>
          <a:p>
            <a:pPr marL="0" indent="0">
              <a:buNone/>
            </a:pPr>
            <a:r>
              <a:rPr lang="en-GB" sz="2000" dirty="0" smtClean="0"/>
              <a:t>http://www.reecotrans.at/de/</a:t>
            </a:r>
          </a:p>
          <a:p>
            <a:pPr marL="0" indent="0">
              <a:buNone/>
            </a:pPr>
            <a:endParaRPr lang="de-AT" sz="2000" dirty="0" smtClean="0"/>
          </a:p>
        </p:txBody>
      </p:sp>
      <p:sp>
        <p:nvSpPr>
          <p:cNvPr id="5" name="Slide Number Placeholder 4"/>
          <p:cNvSpPr>
            <a:spLocks noGrp="1"/>
          </p:cNvSpPr>
          <p:nvPr>
            <p:ph type="sldNum" sz="quarter" idx="12"/>
          </p:nvPr>
        </p:nvSpPr>
        <p:spPr/>
        <p:txBody>
          <a:bodyPr/>
          <a:lstStyle/>
          <a:p>
            <a:fld id="{7D34D7BA-8E13-46FE-8871-8877FE7E3568}" type="slidenum">
              <a:rPr lang="de-AT" smtClean="0"/>
              <a:t>44</a:t>
            </a:fld>
            <a:endParaRPr lang="de-AT" dirty="0"/>
          </a:p>
        </p:txBody>
      </p:sp>
      <p:pic>
        <p:nvPicPr>
          <p:cNvPr id="4" name="Picture 3"/>
          <p:cNvPicPr>
            <a:picLocks noChangeAspect="1"/>
          </p:cNvPicPr>
          <p:nvPr/>
        </p:nvPicPr>
        <p:blipFill>
          <a:blip r:embed="rId4" cstate="print">
            <a:graysc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39552" y="2348880"/>
            <a:ext cx="432048" cy="432048"/>
          </a:xfrm>
          <a:prstGeom prst="rect">
            <a:avLst/>
          </a:prstGeom>
          <a:ln>
            <a:noFill/>
          </a:ln>
        </p:spPr>
      </p:pic>
      <p:sp>
        <p:nvSpPr>
          <p:cNvPr id="8"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221323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664"/>
            <a:ext cx="7787208" cy="990600"/>
          </a:xfrm>
        </p:spPr>
        <p:txBody>
          <a:bodyPr>
            <a:normAutofit/>
          </a:bodyPr>
          <a:lstStyle/>
          <a:p>
            <a:r>
              <a:rPr lang="en-US" b="1" dirty="0">
                <a:solidFill>
                  <a:schemeClr val="tx1"/>
                </a:solidFill>
              </a:rPr>
              <a:t>Freight transport causes high external costs for society</a:t>
            </a:r>
            <a:endParaRPr lang="de-DE" b="1" dirty="0">
              <a:solidFill>
                <a:schemeClr val="tx1"/>
              </a:solidFill>
            </a:endParaRPr>
          </a:p>
        </p:txBody>
      </p:sp>
      <p:sp>
        <p:nvSpPr>
          <p:cNvPr id="5" name="Text Placeholder 4"/>
          <p:cNvSpPr>
            <a:spLocks noGrp="1"/>
          </p:cNvSpPr>
          <p:nvPr>
            <p:ph sz="half" idx="1"/>
          </p:nvPr>
        </p:nvSpPr>
        <p:spPr>
          <a:xfrm>
            <a:off x="457200" y="1673352"/>
            <a:ext cx="4344082" cy="4718304"/>
          </a:xfrm>
          <a:noFill/>
        </p:spPr>
        <p:txBody>
          <a:bodyPr>
            <a:normAutofit/>
          </a:bodyPr>
          <a:lstStyle/>
          <a:p>
            <a:pPr marL="285750" indent="-285750">
              <a:spcBef>
                <a:spcPts val="408"/>
              </a:spcBef>
              <a:buFont typeface="Arial" panose="020B0604020202020204" pitchFamily="34" charset="0"/>
              <a:buChar char="•"/>
            </a:pPr>
            <a:r>
              <a:rPr lang="en-GB" sz="1600" b="1" dirty="0" smtClean="0">
                <a:solidFill>
                  <a:schemeClr val="tx1"/>
                </a:solidFill>
              </a:rPr>
              <a:t>Congestion: </a:t>
            </a:r>
            <a:r>
              <a:rPr lang="en-GB" sz="1600" dirty="0" smtClean="0">
                <a:solidFill>
                  <a:schemeClr val="tx1"/>
                </a:solidFill>
              </a:rPr>
              <a:t>costs the EU around 1% of GDP each year (rising trend)</a:t>
            </a:r>
          </a:p>
          <a:p>
            <a:pPr marL="285750" indent="-285750">
              <a:spcBef>
                <a:spcPts val="408"/>
              </a:spcBef>
              <a:buFont typeface="Arial" panose="020B0604020202020204" pitchFamily="34" charset="0"/>
              <a:buChar char="•"/>
            </a:pPr>
            <a:r>
              <a:rPr lang="en-GB" sz="1600" b="1" dirty="0" smtClean="0">
                <a:solidFill>
                  <a:schemeClr val="tx1"/>
                </a:solidFill>
              </a:rPr>
              <a:t>Dependency on oil imports</a:t>
            </a:r>
            <a:r>
              <a:rPr lang="en-GB" sz="1600" dirty="0" smtClean="0">
                <a:solidFill>
                  <a:schemeClr val="tx1"/>
                </a:solidFill>
              </a:rPr>
              <a:t>: 96 % of the energy demand of transport covered by crude oil (energy consumption increased by 29% since 1990)</a:t>
            </a:r>
          </a:p>
          <a:p>
            <a:pPr marL="285750" indent="-285750">
              <a:spcBef>
                <a:spcPts val="408"/>
              </a:spcBef>
            </a:pPr>
            <a:r>
              <a:rPr lang="en-GB" sz="1600" b="1" dirty="0" smtClean="0">
                <a:solidFill>
                  <a:schemeClr val="tx1"/>
                </a:solidFill>
              </a:rPr>
              <a:t>External costs of EU transport: </a:t>
            </a:r>
            <a:br>
              <a:rPr lang="en-GB" sz="1600" b="1" dirty="0" smtClean="0">
                <a:solidFill>
                  <a:schemeClr val="tx1"/>
                </a:solidFill>
              </a:rPr>
            </a:br>
            <a:r>
              <a:rPr lang="en-GB" sz="1600" b="1" dirty="0">
                <a:solidFill>
                  <a:schemeClr val="tx1"/>
                </a:solidFill>
              </a:rPr>
              <a:t>1 billion euros per year</a:t>
            </a:r>
            <a:r>
              <a:rPr lang="en-GB" sz="1600" dirty="0">
                <a:solidFill>
                  <a:schemeClr val="tx1"/>
                </a:solidFill>
              </a:rPr>
              <a:t> (infrastructure </a:t>
            </a:r>
            <a:r>
              <a:rPr lang="en-GB" sz="1600" dirty="0" smtClean="0">
                <a:solidFill>
                  <a:schemeClr val="tx1"/>
                </a:solidFill>
              </a:rPr>
              <a:t>costs </a:t>
            </a:r>
            <a:r>
              <a:rPr lang="en-GB" sz="1600" dirty="0">
                <a:solidFill>
                  <a:schemeClr val="tx1"/>
                </a:solidFill>
              </a:rPr>
              <a:t>not included</a:t>
            </a:r>
            <a:r>
              <a:rPr lang="en-GB" sz="1600" dirty="0" smtClean="0">
                <a:solidFill>
                  <a:schemeClr val="tx1"/>
                </a:solidFill>
              </a:rPr>
              <a:t>) according to study by the EU-Commission</a:t>
            </a:r>
            <a:br>
              <a:rPr lang="en-GB" sz="1600" dirty="0" smtClean="0">
                <a:solidFill>
                  <a:schemeClr val="tx1"/>
                </a:solidFill>
              </a:rPr>
            </a:br>
            <a:r>
              <a:rPr lang="en-GB" sz="1600" b="1" dirty="0" smtClean="0">
                <a:solidFill>
                  <a:schemeClr val="tx1"/>
                </a:solidFill>
              </a:rPr>
              <a:t>Infrastructure</a:t>
            </a:r>
            <a:r>
              <a:rPr lang="en-GB" sz="1600" dirty="0" smtClean="0">
                <a:solidFill>
                  <a:schemeClr val="tx1"/>
                </a:solidFill>
              </a:rPr>
              <a:t>: developed differently in the EU</a:t>
            </a:r>
          </a:p>
          <a:p>
            <a:pPr marL="285750" indent="-285750">
              <a:spcBef>
                <a:spcPts val="408"/>
              </a:spcBef>
            </a:pPr>
            <a:r>
              <a:rPr lang="en-GB" sz="1600" b="1" dirty="0" smtClean="0">
                <a:solidFill>
                  <a:schemeClr val="tx1"/>
                </a:solidFill>
              </a:rPr>
              <a:t>Competition:</a:t>
            </a:r>
            <a:r>
              <a:rPr lang="en-GB" sz="1600" dirty="0" smtClean="0">
                <a:solidFill>
                  <a:schemeClr val="tx1"/>
                </a:solidFill>
              </a:rPr>
              <a:t> more competition needed within the EU, much international competition</a:t>
            </a:r>
            <a:endParaRPr lang="en-GB" sz="1600" dirty="0">
              <a:solidFill>
                <a:schemeClr val="tx1"/>
              </a:solidFill>
            </a:endParaRPr>
          </a:p>
        </p:txBody>
      </p:sp>
      <p:graphicFrame>
        <p:nvGraphicFramePr>
          <p:cNvPr id="8" name="Chart 19"/>
          <p:cNvGraphicFramePr/>
          <p:nvPr>
            <p:extLst>
              <p:ext uri="{D42A27DB-BD31-4B8C-83A1-F6EECF244321}">
                <p14:modId xmlns:p14="http://schemas.microsoft.com/office/powerpoint/2010/main" val="379807269"/>
              </p:ext>
            </p:extLst>
          </p:nvPr>
        </p:nvGraphicFramePr>
        <p:xfrm>
          <a:off x="4801282" y="1801598"/>
          <a:ext cx="4068000" cy="3154906"/>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eck 7"/>
          <p:cNvSpPr/>
          <p:nvPr/>
        </p:nvSpPr>
        <p:spPr>
          <a:xfrm>
            <a:off x="386470" y="5877272"/>
            <a:ext cx="8371060" cy="707886"/>
          </a:xfrm>
          <a:prstGeom prst="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r>
              <a:rPr lang="en-GB" sz="2000" dirty="0" smtClean="0">
                <a:solidFill>
                  <a:schemeClr val="tx1"/>
                </a:solidFill>
                <a:sym typeface="Wingdings" panose="05000000000000000000" pitchFamily="2" charset="2"/>
              </a:rPr>
              <a:t>23 % of global CO</a:t>
            </a:r>
            <a:r>
              <a:rPr lang="en-GB" sz="2000" baseline="-25000" dirty="0" smtClean="0">
                <a:solidFill>
                  <a:schemeClr val="tx1"/>
                </a:solidFill>
                <a:sym typeface="Wingdings" panose="05000000000000000000" pitchFamily="2" charset="2"/>
              </a:rPr>
              <a:t>2</a:t>
            </a:r>
            <a:r>
              <a:rPr lang="en-GB" sz="2000" dirty="0" smtClean="0">
                <a:solidFill>
                  <a:schemeClr val="tx1"/>
                </a:solidFill>
                <a:sym typeface="Wingdings" panose="05000000000000000000" pitchFamily="2" charset="2"/>
              </a:rPr>
              <a:t> emissions generated by the transport sector =</a:t>
            </a:r>
          </a:p>
          <a:p>
            <a:pPr algn="ctr"/>
            <a:r>
              <a:rPr lang="en-GB" sz="2000" dirty="0">
                <a:solidFill>
                  <a:schemeClr val="tx1"/>
                </a:solidFill>
                <a:sym typeface="Wingdings" panose="05000000000000000000" pitchFamily="2" charset="2"/>
              </a:rPr>
              <a:t>1/3  </a:t>
            </a:r>
            <a:r>
              <a:rPr lang="en-GB" sz="2000" dirty="0" smtClean="0">
                <a:solidFill>
                  <a:schemeClr val="tx1"/>
                </a:solidFill>
                <a:sym typeface="Wingdings" panose="05000000000000000000" pitchFamily="2" charset="2"/>
              </a:rPr>
              <a:t>of total </a:t>
            </a:r>
            <a:r>
              <a:rPr lang="en-GB" sz="2000" dirty="0">
                <a:solidFill>
                  <a:schemeClr val="tx1"/>
                </a:solidFill>
                <a:sym typeface="Wingdings" panose="05000000000000000000" pitchFamily="2" charset="2"/>
              </a:rPr>
              <a:t>final energy </a:t>
            </a:r>
            <a:r>
              <a:rPr lang="en-GB" sz="2000" dirty="0" smtClean="0">
                <a:solidFill>
                  <a:schemeClr val="tx1"/>
                </a:solidFill>
                <a:sym typeface="Wingdings" panose="05000000000000000000" pitchFamily="2" charset="2"/>
              </a:rPr>
              <a:t>consumption </a:t>
            </a:r>
            <a:endParaRPr lang="en-GB" sz="2000" dirty="0">
              <a:solidFill>
                <a:schemeClr val="tx1"/>
              </a:solidFill>
            </a:endParaRPr>
          </a:p>
        </p:txBody>
      </p:sp>
      <p:pic>
        <p:nvPicPr>
          <p:cNvPr id="1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317" y="6003051"/>
            <a:ext cx="451233" cy="52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5</a:t>
            </a:fld>
            <a:endParaRPr lang="de-AT" dirty="0">
              <a:solidFill>
                <a:prstClr val="white"/>
              </a:solidFill>
            </a:endParaRPr>
          </a:p>
        </p:txBody>
      </p:sp>
      <p:sp>
        <p:nvSpPr>
          <p:cNvPr id="12" name="Textfeld 11"/>
          <p:cNvSpPr txBox="1"/>
          <p:nvPr/>
        </p:nvSpPr>
        <p:spPr>
          <a:xfrm>
            <a:off x="7409656" y="5070640"/>
            <a:ext cx="1440160" cy="230832"/>
          </a:xfrm>
          <a:prstGeom prst="rect">
            <a:avLst/>
          </a:prstGeom>
          <a:noFill/>
        </p:spPr>
        <p:txBody>
          <a:bodyPr wrap="square" rtlCol="0">
            <a:spAutoFit/>
          </a:bodyPr>
          <a:lstStyle/>
          <a:p>
            <a:r>
              <a:rPr lang="en-GB" sz="900" dirty="0" smtClean="0"/>
              <a:t>Data source: INRIX 2018</a:t>
            </a:r>
            <a:endParaRPr lang="en-GB" sz="900" dirty="0"/>
          </a:p>
        </p:txBody>
      </p:sp>
      <p:sp>
        <p:nvSpPr>
          <p:cNvPr id="13"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959877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075240" cy="990600"/>
          </a:xfrm>
        </p:spPr>
        <p:txBody>
          <a:bodyPr>
            <a:normAutofit/>
          </a:bodyPr>
          <a:lstStyle/>
          <a:p>
            <a:r>
              <a:rPr lang="en-US" b="1" dirty="0">
                <a:solidFill>
                  <a:schemeClr val="tx1"/>
                </a:solidFill>
              </a:rPr>
              <a:t>A sustainable </a:t>
            </a:r>
            <a:r>
              <a:rPr lang="en-US" b="1" dirty="0" smtClean="0">
                <a:solidFill>
                  <a:schemeClr val="tx1"/>
                </a:solidFill>
              </a:rPr>
              <a:t>solution for transport is </a:t>
            </a:r>
            <a:r>
              <a:rPr lang="en-US" b="1" dirty="0">
                <a:solidFill>
                  <a:schemeClr val="tx1"/>
                </a:solidFill>
              </a:rPr>
              <a:t>urgently needed</a:t>
            </a:r>
            <a:endParaRPr lang="de-AT" b="1" dirty="0">
              <a:solidFill>
                <a:schemeClr val="tx1"/>
              </a:solidFill>
            </a:endParaRPr>
          </a:p>
        </p:txBody>
      </p:sp>
      <p:sp>
        <p:nvSpPr>
          <p:cNvPr id="3" name="Textplatzhalter 2"/>
          <p:cNvSpPr>
            <a:spLocks noGrp="1"/>
          </p:cNvSpPr>
          <p:nvPr>
            <p:ph type="body" sz="quarter" idx="4294967295"/>
          </p:nvPr>
        </p:nvSpPr>
        <p:spPr>
          <a:xfrm>
            <a:off x="457200" y="1700808"/>
            <a:ext cx="8075240" cy="3332163"/>
          </a:xfrm>
        </p:spPr>
        <p:txBody>
          <a:bodyPr>
            <a:normAutofit/>
          </a:bodyPr>
          <a:lstStyle/>
          <a:p>
            <a:pPr>
              <a:lnSpc>
                <a:spcPct val="90000"/>
              </a:lnSpc>
              <a:spcBef>
                <a:spcPts val="408"/>
              </a:spcBef>
            </a:pPr>
            <a:r>
              <a:rPr lang="de-DE" sz="2000" dirty="0" smtClean="0">
                <a:solidFill>
                  <a:schemeClr val="tx1"/>
                </a:solidFill>
              </a:rPr>
              <a:t>European </a:t>
            </a:r>
            <a:r>
              <a:rPr lang="de-DE" sz="2000" dirty="0" err="1" smtClean="0">
                <a:solidFill>
                  <a:schemeClr val="tx1"/>
                </a:solidFill>
              </a:rPr>
              <a:t>Commission‘s</a:t>
            </a:r>
            <a:r>
              <a:rPr lang="de-DE" sz="2000" dirty="0" smtClean="0">
                <a:solidFill>
                  <a:schemeClr val="tx1"/>
                </a:solidFill>
              </a:rPr>
              <a:t> White Paper </a:t>
            </a:r>
            <a:r>
              <a:rPr lang="en-US" sz="2000" dirty="0" smtClean="0">
                <a:solidFill>
                  <a:schemeClr val="tx1"/>
                </a:solidFill>
              </a:rPr>
              <a:t>“Roadmap </a:t>
            </a:r>
            <a:r>
              <a:rPr lang="en-US" sz="2000" dirty="0">
                <a:solidFill>
                  <a:schemeClr val="tx1"/>
                </a:solidFill>
              </a:rPr>
              <a:t>to a single European transport area – Towards a competitive and resource-efficient transport </a:t>
            </a:r>
            <a:r>
              <a:rPr lang="en-US" sz="2000" dirty="0" smtClean="0">
                <a:solidFill>
                  <a:schemeClr val="tx1"/>
                </a:solidFill>
              </a:rPr>
              <a:t>system”</a:t>
            </a:r>
            <a:r>
              <a:rPr lang="de-DE" sz="2000" dirty="0" smtClean="0">
                <a:solidFill>
                  <a:schemeClr val="tx1"/>
                </a:solidFill>
              </a:rPr>
              <a:t> </a:t>
            </a:r>
            <a:endParaRPr lang="de-DE" sz="2000" dirty="0">
              <a:solidFill>
                <a:schemeClr val="tx1"/>
              </a:solidFill>
            </a:endParaRPr>
          </a:p>
          <a:p>
            <a:pPr marL="1200150" lvl="2" indent="-285750">
              <a:lnSpc>
                <a:spcPct val="90000"/>
              </a:lnSpc>
              <a:spcBef>
                <a:spcPts val="1200"/>
              </a:spcBef>
              <a:buFont typeface="Symbol" panose="05050102010706020507" pitchFamily="18" charset="2"/>
              <a:buChar char="-"/>
            </a:pPr>
            <a:r>
              <a:rPr lang="en-US" sz="1600" dirty="0" smtClean="0">
                <a:solidFill>
                  <a:schemeClr val="tx1"/>
                </a:solidFill>
              </a:rPr>
              <a:t>Contains </a:t>
            </a:r>
            <a:r>
              <a:rPr lang="en-US" sz="1600" dirty="0">
                <a:solidFill>
                  <a:schemeClr val="tx1"/>
                </a:solidFill>
              </a:rPr>
              <a:t>proposals for measures by the EU to make transport more sustainable in the </a:t>
            </a:r>
            <a:r>
              <a:rPr lang="en-US" sz="1600" dirty="0" smtClean="0">
                <a:solidFill>
                  <a:schemeClr val="tx1"/>
                </a:solidFill>
              </a:rPr>
              <a:t>future</a:t>
            </a:r>
            <a:endParaRPr lang="de-DE" sz="1600" dirty="0">
              <a:solidFill>
                <a:schemeClr val="tx1"/>
              </a:solidFill>
            </a:endParaRPr>
          </a:p>
          <a:p>
            <a:pPr marL="1200150" lvl="2" indent="-285750">
              <a:lnSpc>
                <a:spcPct val="90000"/>
              </a:lnSpc>
              <a:spcBef>
                <a:spcPts val="408"/>
              </a:spcBef>
              <a:buFont typeface="Symbol" panose="05050102010706020507" pitchFamily="18" charset="2"/>
              <a:buChar char="-"/>
            </a:pPr>
            <a:r>
              <a:rPr lang="de-DE" sz="1600" dirty="0" err="1" smtClean="0">
                <a:solidFill>
                  <a:schemeClr val="tx1"/>
                </a:solidFill>
              </a:rPr>
              <a:t>Rail</a:t>
            </a:r>
            <a:r>
              <a:rPr lang="de-DE" sz="1600" dirty="0" smtClean="0">
                <a:solidFill>
                  <a:schemeClr val="tx1"/>
                </a:solidFill>
              </a:rPr>
              <a:t> </a:t>
            </a:r>
            <a:r>
              <a:rPr lang="de-DE" sz="1600" dirty="0" err="1" smtClean="0">
                <a:solidFill>
                  <a:schemeClr val="tx1"/>
                </a:solidFill>
              </a:rPr>
              <a:t>and</a:t>
            </a:r>
            <a:r>
              <a:rPr lang="de-DE" sz="1600" dirty="0" smtClean="0">
                <a:solidFill>
                  <a:schemeClr val="tx1"/>
                </a:solidFill>
              </a:rPr>
              <a:t> </a:t>
            </a:r>
            <a:r>
              <a:rPr lang="de-DE" sz="1600" dirty="0" err="1" smtClean="0">
                <a:solidFill>
                  <a:schemeClr val="tx1"/>
                </a:solidFill>
              </a:rPr>
              <a:t>inland</a:t>
            </a:r>
            <a:r>
              <a:rPr lang="de-DE" sz="1600" dirty="0" smtClean="0">
                <a:solidFill>
                  <a:schemeClr val="tx1"/>
                </a:solidFill>
              </a:rPr>
              <a:t> </a:t>
            </a:r>
            <a:r>
              <a:rPr lang="de-DE" sz="1600" dirty="0" err="1" smtClean="0">
                <a:solidFill>
                  <a:schemeClr val="tx1"/>
                </a:solidFill>
              </a:rPr>
              <a:t>waterway</a:t>
            </a:r>
            <a:r>
              <a:rPr lang="de-DE" sz="1600" dirty="0" smtClean="0">
                <a:solidFill>
                  <a:schemeClr val="tx1"/>
                </a:solidFill>
              </a:rPr>
              <a:t> </a:t>
            </a:r>
            <a:r>
              <a:rPr lang="de-DE" sz="1600" dirty="0" err="1" smtClean="0">
                <a:solidFill>
                  <a:schemeClr val="tx1"/>
                </a:solidFill>
              </a:rPr>
              <a:t>are</a:t>
            </a:r>
            <a:r>
              <a:rPr lang="de-DE" sz="1600" dirty="0" smtClean="0">
                <a:solidFill>
                  <a:schemeClr val="tx1"/>
                </a:solidFill>
              </a:rPr>
              <a:t> </a:t>
            </a:r>
            <a:r>
              <a:rPr lang="de-DE" sz="1600" dirty="0" err="1" smtClean="0">
                <a:solidFill>
                  <a:schemeClr val="tx1"/>
                </a:solidFill>
              </a:rPr>
              <a:t>declared</a:t>
            </a:r>
            <a:r>
              <a:rPr lang="de-DE" sz="1600" dirty="0" smtClean="0">
                <a:solidFill>
                  <a:schemeClr val="tx1"/>
                </a:solidFill>
              </a:rPr>
              <a:t> </a:t>
            </a:r>
            <a:r>
              <a:rPr lang="de-DE" sz="1600" dirty="0" err="1" smtClean="0">
                <a:solidFill>
                  <a:schemeClr val="tx1"/>
                </a:solidFill>
              </a:rPr>
              <a:t>as</a:t>
            </a:r>
            <a:r>
              <a:rPr lang="de-DE" sz="1600" dirty="0" smtClean="0">
                <a:solidFill>
                  <a:schemeClr val="tx1"/>
                </a:solidFill>
              </a:rPr>
              <a:t> </a:t>
            </a:r>
            <a:r>
              <a:rPr lang="de-DE" sz="1600" dirty="0" err="1" smtClean="0">
                <a:solidFill>
                  <a:schemeClr val="tx1"/>
                </a:solidFill>
              </a:rPr>
              <a:t>sustainable</a:t>
            </a:r>
            <a:r>
              <a:rPr lang="de-DE" sz="1600" dirty="0" smtClean="0">
                <a:solidFill>
                  <a:schemeClr val="tx1"/>
                </a:solidFill>
              </a:rPr>
              <a:t> </a:t>
            </a:r>
            <a:r>
              <a:rPr lang="de-DE" sz="1600" dirty="0" err="1" smtClean="0">
                <a:solidFill>
                  <a:schemeClr val="tx1"/>
                </a:solidFill>
              </a:rPr>
              <a:t>modes</a:t>
            </a:r>
            <a:r>
              <a:rPr lang="de-DE" sz="1600" dirty="0" smtClean="0">
                <a:solidFill>
                  <a:schemeClr val="tx1"/>
                </a:solidFill>
              </a:rPr>
              <a:t> </a:t>
            </a:r>
            <a:r>
              <a:rPr lang="de-DE" sz="1600" dirty="0" err="1" smtClean="0">
                <a:solidFill>
                  <a:schemeClr val="tx1"/>
                </a:solidFill>
              </a:rPr>
              <a:t>of</a:t>
            </a:r>
            <a:r>
              <a:rPr lang="de-DE" sz="1600" dirty="0" smtClean="0">
                <a:solidFill>
                  <a:schemeClr val="tx1"/>
                </a:solidFill>
              </a:rPr>
              <a:t> </a:t>
            </a:r>
            <a:r>
              <a:rPr lang="de-DE" sz="1600" dirty="0" err="1" smtClean="0">
                <a:solidFill>
                  <a:schemeClr val="tx1"/>
                </a:solidFill>
              </a:rPr>
              <a:t>transport</a:t>
            </a:r>
            <a:r>
              <a:rPr lang="de-DE" sz="1600" dirty="0" smtClean="0">
                <a:solidFill>
                  <a:schemeClr val="tx1"/>
                </a:solidFill>
              </a:rPr>
              <a:t> </a:t>
            </a:r>
            <a:br>
              <a:rPr lang="de-DE" sz="1600" dirty="0" smtClean="0">
                <a:solidFill>
                  <a:schemeClr val="tx1"/>
                </a:solidFill>
              </a:rPr>
            </a:br>
            <a:r>
              <a:rPr lang="de-DE" sz="1600" dirty="0" smtClean="0">
                <a:solidFill>
                  <a:schemeClr val="tx1"/>
                </a:solidFill>
                <a:sym typeface="Wingdings" panose="05000000000000000000" pitchFamily="2" charset="2"/>
              </a:rPr>
              <a:t> Goal: Modal </a:t>
            </a:r>
            <a:r>
              <a:rPr lang="de-DE" sz="1600" dirty="0" err="1" smtClean="0">
                <a:solidFill>
                  <a:schemeClr val="tx1"/>
                </a:solidFill>
                <a:sym typeface="Wingdings" panose="05000000000000000000" pitchFamily="2" charset="2"/>
              </a:rPr>
              <a:t>shift</a:t>
            </a:r>
            <a:endParaRPr lang="de-DE" sz="1600" dirty="0">
              <a:solidFill>
                <a:schemeClr val="tx1"/>
              </a:solidFill>
            </a:endParaRPr>
          </a:p>
          <a:p>
            <a:pPr marL="1200150" lvl="2" indent="-285750">
              <a:lnSpc>
                <a:spcPct val="90000"/>
              </a:lnSpc>
              <a:spcBef>
                <a:spcPts val="408"/>
              </a:spcBef>
              <a:buFont typeface="Symbol" panose="05050102010706020507" pitchFamily="18" charset="2"/>
              <a:buChar char="-"/>
            </a:pPr>
            <a:r>
              <a:rPr lang="de-DE" sz="1600" dirty="0" smtClean="0">
                <a:solidFill>
                  <a:schemeClr val="tx1"/>
                </a:solidFill>
              </a:rPr>
              <a:t>alternative </a:t>
            </a:r>
            <a:r>
              <a:rPr lang="de-DE" sz="1600" dirty="0" err="1" smtClean="0">
                <a:solidFill>
                  <a:schemeClr val="tx1"/>
                </a:solidFill>
              </a:rPr>
              <a:t>fuels</a:t>
            </a:r>
            <a:r>
              <a:rPr lang="de-DE" sz="1600" dirty="0" smtClean="0">
                <a:solidFill>
                  <a:schemeClr val="tx1"/>
                </a:solidFill>
              </a:rPr>
              <a:t> </a:t>
            </a:r>
            <a:endParaRPr lang="de-DE" sz="1600" dirty="0">
              <a:solidFill>
                <a:schemeClr val="tx1"/>
              </a:solidFill>
            </a:endParaRPr>
          </a:p>
          <a:p>
            <a:pPr marL="1200150" lvl="2" indent="-285750">
              <a:lnSpc>
                <a:spcPct val="90000"/>
              </a:lnSpc>
              <a:spcBef>
                <a:spcPts val="408"/>
              </a:spcBef>
              <a:buFont typeface="Symbol" panose="05050102010706020507" pitchFamily="18" charset="2"/>
              <a:buChar char="-"/>
            </a:pPr>
            <a:r>
              <a:rPr lang="de-DE" sz="1600" dirty="0">
                <a:solidFill>
                  <a:schemeClr val="tx1"/>
                </a:solidFill>
              </a:rPr>
              <a:t>alternative </a:t>
            </a:r>
            <a:r>
              <a:rPr lang="de-DE" sz="1600" dirty="0" err="1" smtClean="0">
                <a:solidFill>
                  <a:schemeClr val="tx1"/>
                </a:solidFill>
              </a:rPr>
              <a:t>means</a:t>
            </a:r>
            <a:r>
              <a:rPr lang="de-DE" sz="1600" dirty="0" smtClean="0">
                <a:solidFill>
                  <a:schemeClr val="tx1"/>
                </a:solidFill>
              </a:rPr>
              <a:t> </a:t>
            </a:r>
            <a:r>
              <a:rPr lang="de-DE" sz="1600" dirty="0" err="1" smtClean="0">
                <a:solidFill>
                  <a:schemeClr val="tx1"/>
                </a:solidFill>
              </a:rPr>
              <a:t>of</a:t>
            </a:r>
            <a:r>
              <a:rPr lang="de-DE" sz="1600" dirty="0" smtClean="0">
                <a:solidFill>
                  <a:schemeClr val="tx1"/>
                </a:solidFill>
              </a:rPr>
              <a:t> </a:t>
            </a:r>
            <a:r>
              <a:rPr lang="de-DE" sz="1600" dirty="0" err="1" smtClean="0">
                <a:solidFill>
                  <a:schemeClr val="tx1"/>
                </a:solidFill>
              </a:rPr>
              <a:t>transport</a:t>
            </a:r>
            <a:endParaRPr lang="de-DE" sz="1600" dirty="0">
              <a:solidFill>
                <a:schemeClr val="tx1"/>
              </a:solidFill>
            </a:endParaRPr>
          </a:p>
          <a:p>
            <a:pPr>
              <a:spcBef>
                <a:spcPts val="1200"/>
              </a:spcBef>
            </a:pPr>
            <a:r>
              <a:rPr lang="de-AT" sz="2000" b="1" dirty="0" smtClean="0">
                <a:solidFill>
                  <a:schemeClr val="tx1"/>
                </a:solidFill>
              </a:rPr>
              <a:t>60% </a:t>
            </a:r>
            <a:r>
              <a:rPr lang="de-AT" sz="2000" b="1" dirty="0" err="1" smtClean="0">
                <a:solidFill>
                  <a:schemeClr val="tx1"/>
                </a:solidFill>
              </a:rPr>
              <a:t>emission</a:t>
            </a:r>
            <a:r>
              <a:rPr lang="de-AT" sz="2000" b="1" dirty="0" smtClean="0">
                <a:solidFill>
                  <a:schemeClr val="tx1"/>
                </a:solidFill>
              </a:rPr>
              <a:t> </a:t>
            </a:r>
            <a:r>
              <a:rPr lang="de-AT" sz="2000" b="1" dirty="0" err="1" smtClean="0">
                <a:solidFill>
                  <a:schemeClr val="tx1"/>
                </a:solidFill>
              </a:rPr>
              <a:t>reduction</a:t>
            </a:r>
            <a:r>
              <a:rPr lang="de-AT" sz="2000" b="1" dirty="0" smtClean="0">
                <a:solidFill>
                  <a:schemeClr val="tx1"/>
                </a:solidFill>
              </a:rPr>
              <a:t>: </a:t>
            </a:r>
            <a:r>
              <a:rPr lang="de-AT" sz="2000" b="1" dirty="0" err="1" smtClean="0">
                <a:solidFill>
                  <a:schemeClr val="tx1"/>
                </a:solidFill>
              </a:rPr>
              <a:t>By</a:t>
            </a:r>
            <a:r>
              <a:rPr lang="de-AT" sz="2000" b="1" dirty="0" smtClean="0">
                <a:solidFill>
                  <a:schemeClr val="tx1"/>
                </a:solidFill>
              </a:rPr>
              <a:t> 2050 </a:t>
            </a:r>
            <a:r>
              <a:rPr lang="de-AT" sz="2000" b="1" dirty="0" err="1" smtClean="0">
                <a:solidFill>
                  <a:schemeClr val="tx1"/>
                </a:solidFill>
              </a:rPr>
              <a:t>compared</a:t>
            </a:r>
            <a:r>
              <a:rPr lang="de-AT" sz="2000" b="1" dirty="0" smtClean="0">
                <a:solidFill>
                  <a:schemeClr val="tx1"/>
                </a:solidFill>
              </a:rPr>
              <a:t> </a:t>
            </a:r>
            <a:r>
              <a:rPr lang="de-AT" sz="2000" b="1" dirty="0" err="1" smtClean="0">
                <a:solidFill>
                  <a:schemeClr val="tx1"/>
                </a:solidFill>
              </a:rPr>
              <a:t>with</a:t>
            </a:r>
            <a:r>
              <a:rPr lang="de-AT" sz="2000" b="1" dirty="0" smtClean="0">
                <a:solidFill>
                  <a:schemeClr val="tx1"/>
                </a:solidFill>
              </a:rPr>
              <a:t> 1990 </a:t>
            </a:r>
            <a:r>
              <a:rPr lang="de-AT" sz="2000" b="1" dirty="0" err="1" smtClean="0">
                <a:solidFill>
                  <a:schemeClr val="tx1"/>
                </a:solidFill>
              </a:rPr>
              <a:t>levels</a:t>
            </a:r>
            <a:endParaRPr lang="de-AT" sz="2000" b="1" dirty="0">
              <a:solidFill>
                <a:schemeClr val="tx1"/>
              </a:solidFill>
            </a:endParaRPr>
          </a:p>
        </p:txBody>
      </p:sp>
      <p:sp>
        <p:nvSpPr>
          <p:cNvPr id="6" name="Content Placeholder 2"/>
          <p:cNvSpPr txBox="1">
            <a:spLocks/>
          </p:cNvSpPr>
          <p:nvPr/>
        </p:nvSpPr>
        <p:spPr>
          <a:xfrm>
            <a:off x="359532" y="5036742"/>
            <a:ext cx="8424936" cy="1435968"/>
          </a:xfrm>
          <a:prstGeom prst="rect">
            <a:avLst/>
          </a:prstGeom>
          <a:ln w="19050">
            <a:solidFill>
              <a:srgbClr val="92D050"/>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8640" lvl="2" indent="0">
              <a:buNone/>
            </a:pPr>
            <a:r>
              <a:rPr lang="de-DE" b="1" u="sng" spc="60" dirty="0" smtClean="0"/>
              <a:t>Goals </a:t>
            </a:r>
            <a:r>
              <a:rPr lang="de-DE" b="1" u="sng" spc="60" dirty="0" err="1" smtClean="0"/>
              <a:t>of</a:t>
            </a:r>
            <a:r>
              <a:rPr lang="de-DE" b="1" u="sng" spc="60" dirty="0" smtClean="0"/>
              <a:t> modal </a:t>
            </a:r>
            <a:r>
              <a:rPr lang="de-DE" b="1" u="sng" spc="60" dirty="0" err="1" smtClean="0"/>
              <a:t>shift</a:t>
            </a:r>
            <a:endParaRPr lang="de-DE" b="1" u="sng" spc="60" dirty="0" smtClean="0"/>
          </a:p>
          <a:p>
            <a:pPr marL="548640" lvl="2" indent="0">
              <a:buNone/>
            </a:pPr>
            <a:r>
              <a:rPr lang="de-DE" b="1" spc="60" dirty="0" smtClean="0"/>
              <a:t>2030: 30 % </a:t>
            </a:r>
            <a:r>
              <a:rPr lang="de-DE" spc="60" dirty="0" err="1" smtClean="0"/>
              <a:t>of</a:t>
            </a:r>
            <a:r>
              <a:rPr lang="de-DE" spc="60" dirty="0" smtClean="0"/>
              <a:t> </a:t>
            </a:r>
            <a:r>
              <a:rPr lang="de-DE" spc="60" dirty="0" err="1" smtClean="0"/>
              <a:t>road</a:t>
            </a:r>
            <a:r>
              <a:rPr lang="de-DE" spc="60" dirty="0" smtClean="0"/>
              <a:t> </a:t>
            </a:r>
            <a:r>
              <a:rPr lang="de-DE" spc="60" dirty="0" err="1" smtClean="0"/>
              <a:t>traffic</a:t>
            </a:r>
            <a:r>
              <a:rPr lang="de-DE" spc="60" dirty="0" smtClean="0"/>
              <a:t> </a:t>
            </a:r>
            <a:r>
              <a:rPr lang="de-DE" b="1" spc="60" dirty="0" smtClean="0"/>
              <a:t>&gt; 300 km </a:t>
            </a:r>
            <a:r>
              <a:rPr lang="de-DE" spc="60" dirty="0" err="1" smtClean="0"/>
              <a:t>to</a:t>
            </a:r>
            <a:r>
              <a:rPr lang="de-DE" spc="60" dirty="0" smtClean="0"/>
              <a:t> </a:t>
            </a:r>
            <a:r>
              <a:rPr lang="de-DE" spc="60" dirty="0" err="1" smtClean="0"/>
              <a:t>rail</a:t>
            </a:r>
            <a:r>
              <a:rPr lang="de-DE" spc="60" dirty="0" smtClean="0"/>
              <a:t> / </a:t>
            </a:r>
            <a:r>
              <a:rPr lang="de-DE" spc="60" dirty="0" err="1" smtClean="0"/>
              <a:t>inland</a:t>
            </a:r>
            <a:r>
              <a:rPr lang="de-DE" spc="60" dirty="0" smtClean="0"/>
              <a:t> </a:t>
            </a:r>
            <a:r>
              <a:rPr lang="de-DE" spc="60" dirty="0" err="1" smtClean="0"/>
              <a:t>waterway</a:t>
            </a:r>
            <a:endParaRPr lang="de-DE" spc="60" dirty="0" smtClean="0"/>
          </a:p>
          <a:p>
            <a:pPr marL="548640" lvl="2" indent="0">
              <a:buNone/>
            </a:pPr>
            <a:r>
              <a:rPr lang="de-DE" b="1" spc="60" dirty="0" smtClean="0"/>
              <a:t>2050: 50 % </a:t>
            </a:r>
            <a:r>
              <a:rPr lang="de-DE" spc="60" dirty="0" err="1" smtClean="0"/>
              <a:t>of</a:t>
            </a:r>
            <a:r>
              <a:rPr lang="de-DE" spc="60" dirty="0" smtClean="0"/>
              <a:t> </a:t>
            </a:r>
            <a:r>
              <a:rPr lang="de-DE" spc="60" dirty="0" err="1" smtClean="0"/>
              <a:t>road</a:t>
            </a:r>
            <a:r>
              <a:rPr lang="de-DE" spc="60" dirty="0" smtClean="0"/>
              <a:t> </a:t>
            </a:r>
            <a:r>
              <a:rPr lang="de-DE" spc="60" dirty="0" err="1" smtClean="0"/>
              <a:t>traffic</a:t>
            </a:r>
            <a:r>
              <a:rPr lang="de-DE" spc="60" dirty="0" smtClean="0"/>
              <a:t> </a:t>
            </a:r>
            <a:r>
              <a:rPr lang="de-DE" b="1" spc="60" dirty="0" smtClean="0"/>
              <a:t>&gt; 300 km </a:t>
            </a:r>
            <a:r>
              <a:rPr lang="de-DE" spc="60" dirty="0" err="1" smtClean="0"/>
              <a:t>to</a:t>
            </a:r>
            <a:r>
              <a:rPr lang="de-DE" spc="60" dirty="0" smtClean="0"/>
              <a:t> </a:t>
            </a:r>
            <a:r>
              <a:rPr lang="de-DE" spc="60" dirty="0" err="1" smtClean="0"/>
              <a:t>rail</a:t>
            </a:r>
            <a:r>
              <a:rPr lang="de-DE" spc="60" dirty="0" smtClean="0"/>
              <a:t> / </a:t>
            </a:r>
            <a:r>
              <a:rPr lang="de-DE" spc="60" dirty="0" err="1" smtClean="0"/>
              <a:t>inland</a:t>
            </a:r>
            <a:r>
              <a:rPr lang="de-DE" spc="60" dirty="0" smtClean="0"/>
              <a:t> </a:t>
            </a:r>
            <a:r>
              <a:rPr lang="de-DE" spc="60" dirty="0" err="1" smtClean="0"/>
              <a:t>waterway</a:t>
            </a:r>
            <a:endParaRPr lang="de-DE" spc="60" dirty="0" smtClean="0"/>
          </a:p>
        </p:txBody>
      </p:sp>
      <p:sp>
        <p:nvSpPr>
          <p:cNvPr id="5"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7"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711492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99176" cy="990600"/>
          </a:xfrm>
        </p:spPr>
        <p:txBody>
          <a:bodyPr>
            <a:normAutofit/>
          </a:bodyPr>
          <a:lstStyle/>
          <a:p>
            <a:r>
              <a:rPr lang="de-AT" b="1" dirty="0" err="1" smtClean="0">
                <a:solidFill>
                  <a:schemeClr val="tx1"/>
                </a:solidFill>
              </a:rPr>
              <a:t>Why</a:t>
            </a:r>
            <a:r>
              <a:rPr lang="de-AT" b="1" dirty="0" smtClean="0">
                <a:solidFill>
                  <a:schemeClr val="tx1"/>
                </a:solidFill>
              </a:rPr>
              <a:t> </a:t>
            </a:r>
            <a:r>
              <a:rPr lang="de-AT" b="1" dirty="0" err="1" smtClean="0">
                <a:solidFill>
                  <a:schemeClr val="tx1"/>
                </a:solidFill>
              </a:rPr>
              <a:t>we</a:t>
            </a:r>
            <a:r>
              <a:rPr lang="de-AT" b="1" dirty="0" smtClean="0">
                <a:solidFill>
                  <a:schemeClr val="tx1"/>
                </a:solidFill>
              </a:rPr>
              <a:t> </a:t>
            </a:r>
            <a:r>
              <a:rPr lang="de-AT" b="1" dirty="0" err="1" smtClean="0">
                <a:solidFill>
                  <a:schemeClr val="tx1"/>
                </a:solidFill>
              </a:rPr>
              <a:t>need</a:t>
            </a:r>
            <a:r>
              <a:rPr lang="de-AT" b="1" dirty="0" smtClean="0">
                <a:solidFill>
                  <a:schemeClr val="tx1"/>
                </a:solidFill>
              </a:rPr>
              <a:t> alternatives in </a:t>
            </a:r>
            <a:r>
              <a:rPr lang="de-AT" b="1" dirty="0" err="1" smtClean="0">
                <a:solidFill>
                  <a:schemeClr val="tx1"/>
                </a:solidFill>
              </a:rPr>
              <a:t>freight</a:t>
            </a:r>
            <a:r>
              <a:rPr lang="de-AT" b="1" dirty="0" smtClean="0">
                <a:solidFill>
                  <a:schemeClr val="tx1"/>
                </a:solidFill>
              </a:rPr>
              <a:t> </a:t>
            </a:r>
            <a:r>
              <a:rPr lang="de-AT" b="1" dirty="0" err="1" smtClean="0">
                <a:solidFill>
                  <a:schemeClr val="tx1"/>
                </a:solidFill>
              </a:rPr>
              <a:t>transport</a:t>
            </a:r>
            <a:r>
              <a:rPr lang="de-AT" b="1" dirty="0" smtClean="0">
                <a:solidFill>
                  <a:schemeClr val="tx1"/>
                </a:solidFill>
              </a:rPr>
              <a:t> </a:t>
            </a:r>
            <a:r>
              <a:rPr lang="de-AT" dirty="0" smtClean="0">
                <a:solidFill>
                  <a:schemeClr val="tx1"/>
                </a:solidFill>
              </a:rPr>
              <a:t/>
            </a:r>
            <a:br>
              <a:rPr lang="de-AT" dirty="0" smtClean="0">
                <a:solidFill>
                  <a:schemeClr val="tx1"/>
                </a:solidFill>
              </a:rPr>
            </a:br>
            <a:r>
              <a:rPr lang="de-AT" sz="2700" dirty="0" smtClean="0">
                <a:solidFill>
                  <a:schemeClr val="tx1"/>
                </a:solidFill>
              </a:rPr>
              <a:t>Quiz</a:t>
            </a:r>
            <a:endParaRPr lang="de-AT" sz="2700" dirty="0">
              <a:solidFill>
                <a:schemeClr val="tx1"/>
              </a:solidFill>
            </a:endParaRPr>
          </a:p>
        </p:txBody>
      </p:sp>
      <p:sp>
        <p:nvSpPr>
          <p:cNvPr id="3" name="Inhaltsplatzhalter 2"/>
          <p:cNvSpPr>
            <a:spLocks noGrp="1"/>
          </p:cNvSpPr>
          <p:nvPr>
            <p:ph idx="1"/>
          </p:nvPr>
        </p:nvSpPr>
        <p:spPr>
          <a:xfrm>
            <a:off x="4283968" y="1700808"/>
            <a:ext cx="4402832" cy="4776192"/>
          </a:xfrm>
        </p:spPr>
        <p:txBody>
          <a:bodyPr/>
          <a:lstStyle/>
          <a:p>
            <a:pPr marL="0" indent="0" algn="ctr">
              <a:buNone/>
            </a:pPr>
            <a:endParaRPr lang="de-AT" dirty="0" smtClean="0">
              <a:solidFill>
                <a:schemeClr val="tx1"/>
              </a:solidFill>
            </a:endParaRPr>
          </a:p>
          <a:p>
            <a:pPr marL="0" indent="0" algn="ctr">
              <a:buNone/>
            </a:pPr>
            <a:r>
              <a:rPr lang="en-US" dirty="0">
                <a:solidFill>
                  <a:schemeClr val="tx1"/>
                </a:solidFill>
              </a:rPr>
              <a:t>What percentage of global CO2 emissions are generated by the transport sector</a:t>
            </a:r>
            <a:r>
              <a:rPr lang="en-US" dirty="0" smtClean="0">
                <a:solidFill>
                  <a:schemeClr val="tx1"/>
                </a:solidFill>
              </a:rPr>
              <a:t>?</a:t>
            </a:r>
            <a:endParaRPr lang="de-AT" dirty="0" smtClean="0">
              <a:solidFill>
                <a:schemeClr val="tx1"/>
              </a:solidFill>
            </a:endParaRPr>
          </a:p>
          <a:p>
            <a:pPr marL="0" indent="0" algn="ctr">
              <a:buNone/>
            </a:pPr>
            <a:endParaRPr lang="de-AT" dirty="0" smtClean="0">
              <a:solidFill>
                <a:schemeClr val="tx1"/>
              </a:solidFill>
            </a:endParaRPr>
          </a:p>
          <a:p>
            <a:pPr marL="457200" indent="-457200" algn="ctr">
              <a:buAutoNum type="alphaLcParenR"/>
            </a:pPr>
            <a:r>
              <a:rPr lang="de-AT" dirty="0" smtClean="0">
                <a:solidFill>
                  <a:schemeClr val="tx1"/>
                </a:solidFill>
              </a:rPr>
              <a:t>12 % </a:t>
            </a:r>
          </a:p>
          <a:p>
            <a:pPr marL="457200" indent="-457200" algn="ctr">
              <a:buAutoNum type="alphaLcParenR"/>
            </a:pPr>
            <a:r>
              <a:rPr lang="de-AT" dirty="0" smtClean="0">
                <a:solidFill>
                  <a:schemeClr val="tx1"/>
                </a:solidFill>
              </a:rPr>
              <a:t>23 %</a:t>
            </a:r>
          </a:p>
          <a:p>
            <a:pPr marL="457200" indent="-457200" algn="ctr">
              <a:buAutoNum type="alphaLcParenR"/>
            </a:pPr>
            <a:r>
              <a:rPr lang="de-AT" dirty="0" smtClean="0">
                <a:solidFill>
                  <a:schemeClr val="tx1"/>
                </a:solidFill>
              </a:rPr>
              <a:t>57 %</a:t>
            </a:r>
          </a:p>
          <a:p>
            <a:pPr marL="457200" indent="-457200" algn="ctr">
              <a:buAutoNum type="alphaLcParenR"/>
            </a:pPr>
            <a:r>
              <a:rPr lang="de-AT" dirty="0" smtClean="0">
                <a:solidFill>
                  <a:schemeClr val="tx1"/>
                </a:solidFill>
              </a:rPr>
              <a:t>30 %</a:t>
            </a:r>
            <a:endParaRPr lang="de-AT"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7" name="Ellipse 6"/>
          <p:cNvSpPr/>
          <p:nvPr/>
        </p:nvSpPr>
        <p:spPr>
          <a:xfrm>
            <a:off x="5671190" y="4178753"/>
            <a:ext cx="1800200"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p:cNvSpPr txBox="1"/>
          <p:nvPr/>
        </p:nvSpPr>
        <p:spPr>
          <a:xfrm>
            <a:off x="454199" y="4566320"/>
            <a:ext cx="1740431" cy="230832"/>
          </a:xfrm>
          <a:prstGeom prst="rect">
            <a:avLst/>
          </a:prstGeom>
          <a:noFill/>
        </p:spPr>
        <p:txBody>
          <a:bodyPr wrap="square" rtlCol="0">
            <a:spAutoFit/>
          </a:bodyPr>
          <a:lstStyle/>
          <a:p>
            <a:r>
              <a:rPr lang="de-AT" sz="900" dirty="0" smtClean="0"/>
              <a:t>Source: </a:t>
            </a:r>
            <a:r>
              <a:rPr lang="de-AT" sz="900" dirty="0" err="1" smtClean="0"/>
              <a:t>pixabay</a:t>
            </a:r>
            <a:endParaRPr lang="de-AT" sz="900"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37" y="2204864"/>
            <a:ext cx="3504527" cy="2340000"/>
          </a:xfrm>
          <a:prstGeom prst="rect">
            <a:avLst/>
          </a:prstGeom>
        </p:spPr>
      </p:pic>
      <p:sp>
        <p:nvSpPr>
          <p:cNvPr id="10"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46848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AT" b="1" dirty="0" smtClean="0">
                <a:solidFill>
                  <a:schemeClr val="tx1">
                    <a:lumMod val="75000"/>
                    <a:lumOff val="25000"/>
                  </a:schemeClr>
                </a:solidFill>
              </a:rPr>
              <a:t>Agenda</a:t>
            </a:r>
            <a:r>
              <a:rPr lang="de-AT" sz="3100" b="1" dirty="0" smtClean="0">
                <a:solidFill>
                  <a:schemeClr val="tx1">
                    <a:lumMod val="75000"/>
                    <a:lumOff val="25000"/>
                  </a:schemeClr>
                </a:solidFill>
              </a:rPr>
              <a:t/>
            </a:r>
            <a:br>
              <a:rPr lang="de-AT" sz="3100" b="1" dirty="0" smtClean="0">
                <a:solidFill>
                  <a:schemeClr val="tx1">
                    <a:lumMod val="75000"/>
                    <a:lumOff val="25000"/>
                  </a:schemeClr>
                </a:solidFill>
              </a:rPr>
            </a:br>
            <a:r>
              <a:rPr lang="en-US" sz="2000" dirty="0">
                <a:solidFill>
                  <a:schemeClr val="tx1">
                    <a:lumMod val="75000"/>
                    <a:lumOff val="25000"/>
                  </a:schemeClr>
                </a:solidFill>
              </a:rPr>
              <a:t>Future Trends in Freight </a:t>
            </a:r>
            <a:r>
              <a:rPr lang="en-US" sz="2000" dirty="0" smtClean="0">
                <a:solidFill>
                  <a:schemeClr val="tx1">
                    <a:lumMod val="75000"/>
                    <a:lumOff val="25000"/>
                  </a:schemeClr>
                </a:solidFill>
              </a:rPr>
              <a:t>Transport</a:t>
            </a:r>
            <a:endParaRPr lang="de-AT" sz="16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3275259366"/>
              </p:ext>
            </p:extLst>
          </p:nvPr>
        </p:nvGraphicFramePr>
        <p:xfrm>
          <a:off x="432048" y="1988840"/>
          <a:ext cx="838842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783870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194920" cy="990600"/>
          </a:xfrm>
        </p:spPr>
        <p:txBody>
          <a:bodyPr/>
          <a:lstStyle/>
          <a:p>
            <a:r>
              <a:rPr lang="en-GB" b="1" dirty="0" smtClean="0">
                <a:solidFill>
                  <a:schemeClr val="tx1"/>
                </a:solidFill>
              </a:rPr>
              <a:t>Automated driving - Platooning</a:t>
            </a:r>
            <a:endParaRPr lang="en-GB" b="1" dirty="0">
              <a:solidFill>
                <a:schemeClr val="tx1"/>
              </a:solidFill>
            </a:endParaRPr>
          </a:p>
        </p:txBody>
      </p:sp>
      <p:sp>
        <p:nvSpPr>
          <p:cNvPr id="3" name="Textplatzhalter 2"/>
          <p:cNvSpPr>
            <a:spLocks noGrp="1"/>
          </p:cNvSpPr>
          <p:nvPr>
            <p:ph idx="1"/>
          </p:nvPr>
        </p:nvSpPr>
        <p:spPr>
          <a:xfrm>
            <a:off x="457200" y="1700808"/>
            <a:ext cx="5626968" cy="4776192"/>
          </a:xfrm>
        </p:spPr>
        <p:txBody>
          <a:bodyPr>
            <a:normAutofit/>
          </a:bodyPr>
          <a:lstStyle/>
          <a:p>
            <a:pPr marL="285750" indent="-285750">
              <a:spcBef>
                <a:spcPts val="408"/>
              </a:spcBef>
              <a:spcAft>
                <a:spcPts val="300"/>
              </a:spcAft>
              <a:buSzPct val="100000"/>
            </a:pPr>
            <a:r>
              <a:rPr lang="en-GB" sz="2000" dirty="0" smtClean="0">
                <a:solidFill>
                  <a:schemeClr val="tx1"/>
                </a:solidFill>
              </a:rPr>
              <a:t>Platooning =  linking of two or more trucks in convoy, using connectivity </a:t>
            </a:r>
            <a:r>
              <a:rPr lang="en-US" sz="2000" dirty="0" smtClean="0">
                <a:solidFill>
                  <a:schemeClr val="tx1"/>
                </a:solidFill>
              </a:rPr>
              <a:t>technology </a:t>
            </a:r>
            <a:r>
              <a:rPr lang="en-US" sz="2000" dirty="0">
                <a:solidFill>
                  <a:schemeClr val="tx1"/>
                </a:solidFill>
              </a:rPr>
              <a:t>and automated driving support </a:t>
            </a:r>
            <a:r>
              <a:rPr lang="en-US" sz="2000" dirty="0" smtClean="0">
                <a:solidFill>
                  <a:schemeClr val="tx1"/>
                </a:solidFill>
              </a:rPr>
              <a:t>systems</a:t>
            </a:r>
            <a:r>
              <a:rPr lang="de-AT" sz="2000" dirty="0" smtClean="0">
                <a:solidFill>
                  <a:schemeClr val="tx1"/>
                </a:solidFill>
              </a:rPr>
              <a:t> </a:t>
            </a:r>
          </a:p>
          <a:p>
            <a:pPr marL="285750" indent="-285750">
              <a:spcBef>
                <a:spcPts val="408"/>
              </a:spcBef>
              <a:buSzPct val="100000"/>
              <a:buFont typeface="Arial" panose="020B0604020202020204" pitchFamily="34" charset="0"/>
              <a:buChar char="•"/>
            </a:pPr>
            <a:r>
              <a:rPr lang="en-GB" sz="2000" dirty="0" smtClean="0">
                <a:solidFill>
                  <a:schemeClr val="tx1"/>
                </a:solidFill>
              </a:rPr>
              <a:t>Possible through using driver assistance systems:</a:t>
            </a:r>
          </a:p>
          <a:p>
            <a:pPr lvl="1">
              <a:spcBef>
                <a:spcPts val="408"/>
              </a:spcBef>
              <a:buSzPct val="100000"/>
              <a:buFont typeface="Symbol" panose="05050102010706020507" pitchFamily="18" charset="2"/>
              <a:buChar char="-"/>
            </a:pPr>
            <a:r>
              <a:rPr lang="en-GB" sz="1600" dirty="0" smtClean="0">
                <a:solidFill>
                  <a:schemeClr val="tx1"/>
                </a:solidFill>
              </a:rPr>
              <a:t>Lane departure warning systems</a:t>
            </a:r>
          </a:p>
          <a:p>
            <a:pPr lvl="1">
              <a:spcBef>
                <a:spcPts val="408"/>
              </a:spcBef>
              <a:buSzPct val="100000"/>
              <a:buFont typeface="Symbol" panose="05050102010706020507" pitchFamily="18" charset="2"/>
              <a:buChar char="-"/>
            </a:pPr>
            <a:r>
              <a:rPr lang="en-GB" sz="1600" dirty="0" smtClean="0">
                <a:solidFill>
                  <a:schemeClr val="tx1"/>
                </a:solidFill>
              </a:rPr>
              <a:t>Distance regulators </a:t>
            </a:r>
          </a:p>
          <a:p>
            <a:pPr lvl="1">
              <a:spcBef>
                <a:spcPts val="408"/>
              </a:spcBef>
              <a:spcAft>
                <a:spcPts val="300"/>
              </a:spcAft>
              <a:buSzPct val="100000"/>
              <a:buFont typeface="Symbol" panose="05050102010706020507" pitchFamily="18" charset="2"/>
              <a:buChar char="-"/>
            </a:pPr>
            <a:r>
              <a:rPr lang="en-GB" sz="1600" dirty="0" smtClean="0">
                <a:solidFill>
                  <a:schemeClr val="tx1"/>
                </a:solidFill>
              </a:rPr>
              <a:t>Trucks are networked with each other via WLAN</a:t>
            </a:r>
          </a:p>
          <a:p>
            <a:pPr marL="285750" indent="-285750">
              <a:spcBef>
                <a:spcPts val="408"/>
              </a:spcBef>
              <a:buSzPct val="100000"/>
              <a:buFont typeface="Arial" panose="020B0604020202020204" pitchFamily="34" charset="0"/>
              <a:buChar char="•"/>
            </a:pPr>
            <a:r>
              <a:rPr lang="en-GB" sz="2000" dirty="0" smtClean="0">
                <a:solidFill>
                  <a:schemeClr val="tx1"/>
                </a:solidFill>
              </a:rPr>
              <a:t>Advantages:</a:t>
            </a:r>
          </a:p>
          <a:p>
            <a:pPr lvl="1">
              <a:spcBef>
                <a:spcPts val="408"/>
              </a:spcBef>
              <a:buSzPct val="100000"/>
              <a:buFont typeface="Symbol" panose="05050102010706020507" pitchFamily="18" charset="2"/>
              <a:buChar char="-"/>
            </a:pPr>
            <a:r>
              <a:rPr lang="en-GB" sz="1600" dirty="0" smtClean="0">
                <a:solidFill>
                  <a:schemeClr val="tx1"/>
                </a:solidFill>
              </a:rPr>
              <a:t>Reduced air resistance</a:t>
            </a:r>
          </a:p>
          <a:p>
            <a:pPr lvl="1">
              <a:spcBef>
                <a:spcPts val="408"/>
              </a:spcBef>
              <a:buSzPct val="100000"/>
              <a:buFont typeface="Symbol" panose="05050102010706020507" pitchFamily="18" charset="2"/>
              <a:buChar char="-"/>
            </a:pPr>
            <a:r>
              <a:rPr lang="en-GB" sz="1600" dirty="0" smtClean="0">
                <a:solidFill>
                  <a:schemeClr val="tx1"/>
                </a:solidFill>
              </a:rPr>
              <a:t>Saving fuel and emissions</a:t>
            </a:r>
          </a:p>
          <a:p>
            <a:pPr lvl="1">
              <a:spcBef>
                <a:spcPts val="408"/>
              </a:spcBef>
              <a:buSzPct val="100000"/>
              <a:buFont typeface="Symbol" panose="05050102010706020507" pitchFamily="18" charset="2"/>
              <a:buChar char="-"/>
            </a:pPr>
            <a:r>
              <a:rPr lang="en-GB" sz="1600" dirty="0" smtClean="0">
                <a:solidFill>
                  <a:schemeClr val="tx1"/>
                </a:solidFill>
              </a:rPr>
              <a:t>Saving space on the motorway</a:t>
            </a:r>
          </a:p>
          <a:p>
            <a:pPr lvl="1">
              <a:spcBef>
                <a:spcPts val="408"/>
              </a:spcBef>
              <a:buSzPct val="100000"/>
              <a:buFont typeface="Symbol" panose="05050102010706020507" pitchFamily="18" charset="2"/>
              <a:buChar char="-"/>
            </a:pPr>
            <a:r>
              <a:rPr lang="en-GB" sz="1600" dirty="0" smtClean="0">
                <a:solidFill>
                  <a:schemeClr val="tx1"/>
                </a:solidFill>
              </a:rPr>
              <a:t>Reduced congestion due to even speed</a:t>
            </a:r>
            <a:endParaRPr lang="en-GB" sz="1600" dirty="0">
              <a:solidFill>
                <a:schemeClr val="tx1"/>
              </a:solidFill>
            </a:endParaRPr>
          </a:p>
        </p:txBody>
      </p:sp>
      <p:sp>
        <p:nvSpPr>
          <p:cNvPr id="6" name="Rechteck 7"/>
          <p:cNvSpPr/>
          <p:nvPr/>
        </p:nvSpPr>
        <p:spPr>
          <a:xfrm>
            <a:off x="386470" y="5673442"/>
            <a:ext cx="8371060" cy="707886"/>
          </a:xfrm>
          <a:prstGeom prst="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r>
              <a:rPr lang="en-GB" sz="2000" dirty="0" smtClean="0">
                <a:solidFill>
                  <a:schemeClr val="tx1"/>
                </a:solidFill>
                <a:sym typeface="Wingdings" panose="05000000000000000000" pitchFamily="2" charset="2"/>
              </a:rPr>
              <a:t>Further information on technical optimisations of the transport mode „Road“ can be found in our </a:t>
            </a:r>
            <a:r>
              <a:rPr lang="en-GB" sz="2000" dirty="0" smtClean="0">
                <a:solidFill>
                  <a:schemeClr val="tx1"/>
                </a:solidFill>
                <a:sym typeface="Wingdings" panose="05000000000000000000" pitchFamily="2" charset="2"/>
                <a:hlinkClick r:id="rId3"/>
              </a:rPr>
              <a:t>RERoad – learning material package</a:t>
            </a:r>
            <a:r>
              <a:rPr lang="de-DE" sz="2000" dirty="0" smtClean="0">
                <a:solidFill>
                  <a:schemeClr val="tx1"/>
                </a:solidFill>
                <a:sym typeface="Wingdings" panose="05000000000000000000" pitchFamily="2" charset="2"/>
              </a:rPr>
              <a:t>.</a:t>
            </a:r>
            <a:endParaRPr lang="de-DE" sz="2000" dirty="0">
              <a:solidFill>
                <a:schemeClr val="tx1"/>
              </a:solidFill>
            </a:endParaRPr>
          </a:p>
        </p:txBody>
      </p:sp>
      <p:sp>
        <p:nvSpPr>
          <p:cNvPr id="9"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9</a:t>
            </a:fld>
            <a:endParaRPr lang="de-AT" dirty="0">
              <a:solidFill>
                <a:prstClr val="white"/>
              </a:solidFill>
            </a:endParaRPr>
          </a:p>
        </p:txBody>
      </p:sp>
      <p:sp>
        <p:nvSpPr>
          <p:cNvPr id="10"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9220"/>
          <a:stretch/>
        </p:blipFill>
        <p:spPr>
          <a:xfrm>
            <a:off x="6062919" y="1957947"/>
            <a:ext cx="2694611" cy="1908000"/>
          </a:xfrm>
          <a:prstGeom prst="rect">
            <a:avLst/>
          </a:prstGeom>
        </p:spPr>
      </p:pic>
      <p:sp>
        <p:nvSpPr>
          <p:cNvPr id="12" name="Rechteck 11"/>
          <p:cNvSpPr/>
          <p:nvPr/>
        </p:nvSpPr>
        <p:spPr>
          <a:xfrm>
            <a:off x="6602729" y="3930551"/>
            <a:ext cx="1614990" cy="230832"/>
          </a:xfrm>
          <a:prstGeom prst="rect">
            <a:avLst/>
          </a:prstGeom>
        </p:spPr>
        <p:txBody>
          <a:bodyPr wrap="square">
            <a:spAutoFit/>
          </a:bodyPr>
          <a:lstStyle/>
          <a:p>
            <a:r>
              <a:rPr lang="de-AT" sz="900" dirty="0" smtClean="0"/>
              <a:t>Source: RSGB Limited 2014 </a:t>
            </a:r>
            <a:endParaRPr lang="de-AT" sz="900" dirty="0"/>
          </a:p>
        </p:txBody>
      </p:sp>
    </p:spTree>
    <p:extLst>
      <p:ext uri="{BB962C8B-B14F-4D97-AF65-F5344CB8AC3E}">
        <p14:creationId xmlns:p14="http://schemas.microsoft.com/office/powerpoint/2010/main" val="213968709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14080</Words>
  <Application>Microsoft Office PowerPoint</Application>
  <PresentationFormat>Bildschirmpräsentation (4:3)</PresentationFormat>
  <Paragraphs>938</Paragraphs>
  <Slides>44</Slides>
  <Notes>43</Notes>
  <HiddenSlides>0</HiddenSlides>
  <MMClips>1</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44</vt:i4>
      </vt:variant>
    </vt:vector>
  </HeadingPairs>
  <TitlesOfParts>
    <vt:vector size="52" baseType="lpstr">
      <vt:lpstr>Arial</vt:lpstr>
      <vt:lpstr>Calibri</vt:lpstr>
      <vt:lpstr>Corbel</vt:lpstr>
      <vt:lpstr>Symbol</vt:lpstr>
      <vt:lpstr>Webdings</vt:lpstr>
      <vt:lpstr>Wingdings</vt:lpstr>
      <vt:lpstr>Custom Design</vt:lpstr>
      <vt:lpstr>1_Clarity</vt:lpstr>
      <vt:lpstr>Future Trends in Freight Transport</vt:lpstr>
      <vt:lpstr>How to work with this learning material</vt:lpstr>
      <vt:lpstr>Warm-Up: Discussion</vt:lpstr>
      <vt:lpstr>Agenda Future Trends in Freight Transport</vt:lpstr>
      <vt:lpstr>Freight transport causes high external costs for society</vt:lpstr>
      <vt:lpstr>A sustainable solution for transport is urgently needed</vt:lpstr>
      <vt:lpstr>Why we need alternatives in freight transport  Quiz</vt:lpstr>
      <vt:lpstr>Agenda Future Trends in Freight Transport</vt:lpstr>
      <vt:lpstr>Automated driving - Platooning</vt:lpstr>
      <vt:lpstr>Automated driving: Autonomous cargo ships </vt:lpstr>
      <vt:lpstr>Automated driving: High speed freight train</vt:lpstr>
      <vt:lpstr>Alternative fuels:  Natural gas</vt:lpstr>
      <vt:lpstr>Challenge of LNG: Infrastructure </vt:lpstr>
      <vt:lpstr>E-Mobility (Last Mile)</vt:lpstr>
      <vt:lpstr>Optimisation of existing means of transport Quiz</vt:lpstr>
      <vt:lpstr>Agenda Future Trends in Freight Transport</vt:lpstr>
      <vt:lpstr>Visionary means of transport </vt:lpstr>
      <vt:lpstr>HYPERLOOP – The pneumatic tube system of the future</vt:lpstr>
      <vt:lpstr>HYPERLOOP – Pros &amp; Cons</vt:lpstr>
      <vt:lpstr>HYPERLOOP – Field of application and status quo</vt:lpstr>
      <vt:lpstr>CARGO SOUS TERRAIN – Underground tunnels for goods</vt:lpstr>
      <vt:lpstr>Characteristics of the ‚goods subway‘ system</vt:lpstr>
      <vt:lpstr>CARGO SOUS TERRAIN – Pros &amp; Cons</vt:lpstr>
      <vt:lpstr>CARGO SOUS TERRAIN – Field of application and status quo</vt:lpstr>
      <vt:lpstr>DRONES – Parcel service from above</vt:lpstr>
      <vt:lpstr>DroneS – Pros &amp; Cons</vt:lpstr>
      <vt:lpstr>DroneS – Field of application and status quo</vt:lpstr>
      <vt:lpstr>Transport airships</vt:lpstr>
      <vt:lpstr>Transport airships – Pros &amp; Cons</vt:lpstr>
      <vt:lpstr>Transport airships – Fields of application and status quo</vt:lpstr>
      <vt:lpstr>Visionary means of transport Quiz</vt:lpstr>
      <vt:lpstr>Agenda Future Trends in Freight Transport</vt:lpstr>
      <vt:lpstr>Digitalisation/ Networking of logistics</vt:lpstr>
      <vt:lpstr>Innovative transport concepts – An overview</vt:lpstr>
      <vt:lpstr>Synchromodality</vt:lpstr>
      <vt:lpstr>Vision by 2030: The Physical Internet</vt:lpstr>
      <vt:lpstr>Vision by 2030: The Physical Internet</vt:lpstr>
      <vt:lpstr>Physical Internet – Many open questions</vt:lpstr>
      <vt:lpstr>Innovative transport concepts Quiz</vt:lpstr>
      <vt:lpstr>4-field matrix Final Exercise</vt:lpstr>
      <vt:lpstr>References </vt:lpstr>
      <vt:lpstr>References </vt:lpstr>
      <vt:lpstr>References </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Hofbauer Florian</cp:lastModifiedBy>
  <cp:revision>1022</cp:revision>
  <cp:lastPrinted>2016-07-26T10:59:23Z</cp:lastPrinted>
  <dcterms:created xsi:type="dcterms:W3CDTF">2012-09-17T08:31:25Z</dcterms:created>
  <dcterms:modified xsi:type="dcterms:W3CDTF">2019-08-01T09:16:17Z</dcterms:modified>
</cp:coreProperties>
</file>